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471" r:id="rId2"/>
    <p:sldId id="282" r:id="rId3"/>
    <p:sldId id="536" r:id="rId4"/>
    <p:sldId id="560" r:id="rId5"/>
    <p:sldId id="561" r:id="rId6"/>
    <p:sldId id="562" r:id="rId7"/>
    <p:sldId id="563" r:id="rId8"/>
    <p:sldId id="506" r:id="rId9"/>
    <p:sldId id="490" r:id="rId10"/>
    <p:sldId id="576" r:id="rId11"/>
    <p:sldId id="577" r:id="rId12"/>
    <p:sldId id="578" r:id="rId13"/>
    <p:sldId id="575" r:id="rId14"/>
    <p:sldId id="581" r:id="rId15"/>
    <p:sldId id="550" r:id="rId16"/>
    <p:sldId id="564" r:id="rId17"/>
    <p:sldId id="488" r:id="rId18"/>
    <p:sldId id="542" r:id="rId19"/>
    <p:sldId id="504" r:id="rId20"/>
    <p:sldId id="613" r:id="rId21"/>
    <p:sldId id="614" r:id="rId22"/>
    <p:sldId id="615" r:id="rId23"/>
    <p:sldId id="611" r:id="rId24"/>
    <p:sldId id="616" r:id="rId25"/>
    <p:sldId id="617" r:id="rId26"/>
    <p:sldId id="619" r:id="rId27"/>
    <p:sldId id="612" r:id="rId28"/>
    <p:sldId id="618" r:id="rId29"/>
    <p:sldId id="541" r:id="rId30"/>
    <p:sldId id="499" r:id="rId31"/>
    <p:sldId id="489" r:id="rId32"/>
    <p:sldId id="583" r:id="rId33"/>
    <p:sldId id="584" r:id="rId34"/>
    <p:sldId id="585" r:id="rId35"/>
    <p:sldId id="507" r:id="rId36"/>
    <p:sldId id="514" r:id="rId37"/>
    <p:sldId id="587" r:id="rId38"/>
    <p:sldId id="523" r:id="rId39"/>
    <p:sldId id="620" r:id="rId40"/>
    <p:sldId id="621" r:id="rId41"/>
    <p:sldId id="622" r:id="rId42"/>
    <p:sldId id="623" r:id="rId43"/>
    <p:sldId id="586" r:id="rId44"/>
    <p:sldId id="588" r:id="rId45"/>
    <p:sldId id="539" r:id="rId46"/>
    <p:sldId id="589" r:id="rId47"/>
    <p:sldId id="549" r:id="rId48"/>
    <p:sldId id="551" r:id="rId49"/>
    <p:sldId id="552" r:id="rId50"/>
    <p:sldId id="553" r:id="rId51"/>
    <p:sldId id="554" r:id="rId52"/>
    <p:sldId id="555" r:id="rId53"/>
    <p:sldId id="580" r:id="rId54"/>
    <p:sldId id="595" r:id="rId55"/>
    <p:sldId id="624" r:id="rId56"/>
    <p:sldId id="596" r:id="rId57"/>
    <p:sldId id="597" r:id="rId58"/>
    <p:sldId id="567" r:id="rId59"/>
    <p:sldId id="599" r:id="rId60"/>
    <p:sldId id="609" r:id="rId61"/>
    <p:sldId id="600" r:id="rId62"/>
    <p:sldId id="601" r:id="rId63"/>
    <p:sldId id="607" r:id="rId64"/>
    <p:sldId id="579" r:id="rId65"/>
    <p:sldId id="591" r:id="rId66"/>
    <p:sldId id="557" r:id="rId67"/>
    <p:sldId id="592" r:id="rId68"/>
    <p:sldId id="558" r:id="rId69"/>
    <p:sldId id="590" r:id="rId70"/>
    <p:sldId id="559" r:id="rId71"/>
    <p:sldId id="565" r:id="rId72"/>
    <p:sldId id="593" r:id="rId73"/>
    <p:sldId id="594" r:id="rId7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bg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bg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bg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bg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bg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B052"/>
    <a:srgbClr val="FF002A"/>
    <a:srgbClr val="FBFF00"/>
    <a:srgbClr val="FCFF17"/>
    <a:srgbClr val="575757"/>
    <a:srgbClr val="820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308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0A5A8-467F-4FCD-9473-A9511C1FB7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EC6B8-71B8-4806-86A9-98F90B96FB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2996E-2BFC-4CE2-9DFA-0CE6FB9D79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802AD-7BF0-4D64-BFC1-750A4AEBA6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69DA0-863D-481A-A9FB-55344EFFDB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B0346-CD60-4513-9DCC-EF63DBA706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EBF59-9B3C-461A-94D5-49139E5B59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55BEA-2B73-45B0-A6E1-AE68597DE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8327B-7D19-4706-9706-7ED5804638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ADAE2-F9C9-4CE8-A213-D0760B4F9D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8E21E-F1D0-4EBD-9E42-BC2B21A1EF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781936CC-DCDF-455C-9F45-BCB095D607E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u="sng">
                <a:solidFill>
                  <a:srgbClr val="FBFF00"/>
                </a:solidFill>
              </a:rPr>
              <a:t>Outline Of Today’s Discussion</a:t>
            </a:r>
            <a:endParaRPr lang="en-US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382000" cy="3733800"/>
          </a:xfrm>
        </p:spPr>
        <p:txBody>
          <a:bodyPr/>
          <a:lstStyle/>
          <a:p>
            <a:pPr marL="609600" indent="-609600">
              <a:buFont typeface="Times" charset="0"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Review of Wave Properties, and Fourier Analysis</a:t>
            </a:r>
          </a:p>
          <a:p>
            <a:pPr marL="609600" indent="-609600">
              <a:buFont typeface="Times" charset="0"/>
              <a:buAutoNum type="arabicPeriod"/>
            </a:pPr>
            <a:endParaRPr lang="en-US" sz="2800" b="1">
              <a:solidFill>
                <a:schemeClr val="bg1"/>
              </a:solidFill>
            </a:endParaRPr>
          </a:p>
          <a:p>
            <a:pPr marL="609600" indent="-609600">
              <a:buFont typeface="Times" charset="0"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The Contrast Sensitivity Function</a:t>
            </a:r>
          </a:p>
          <a:p>
            <a:pPr marL="609600" indent="-609600">
              <a:buFont typeface="Times" charset="0"/>
              <a:buAutoNum type="arabicPeriod"/>
            </a:pPr>
            <a:endParaRPr lang="en-US" sz="2800" b="1">
              <a:solidFill>
                <a:schemeClr val="bg1"/>
              </a:solidFill>
            </a:endParaRPr>
          </a:p>
          <a:p>
            <a:pPr marL="609600" indent="-609600">
              <a:buFont typeface="Times" charset="0"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Metamers</a:t>
            </a:r>
          </a:p>
          <a:p>
            <a:pPr marL="609600" indent="-609600">
              <a:buFont typeface="Times" charset="0"/>
              <a:buAutoNum type="arabicPeriod"/>
            </a:pPr>
            <a:endParaRPr lang="en-US" sz="2800" b="1">
              <a:solidFill>
                <a:schemeClr val="bg1"/>
              </a:solidFill>
            </a:endParaRPr>
          </a:p>
          <a:p>
            <a:pPr marL="609600" indent="-609600">
              <a:buFont typeface="Times" charset="0"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Selective Adaptation And The Size Aftereffect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7888" y="1093788"/>
            <a:ext cx="2308225" cy="4668837"/>
          </a:xfrm>
          <a:prstGeom prst="rect">
            <a:avLst/>
          </a:prstGeom>
          <a:noFill/>
        </p:spPr>
      </p:pic>
      <p:sp>
        <p:nvSpPr>
          <p:cNvPr id="373763" name="Text Box 3"/>
          <p:cNvSpPr txBox="1">
            <a:spLocks noChangeArrowheads="1"/>
          </p:cNvSpPr>
          <p:nvPr/>
        </p:nvSpPr>
        <p:spPr bwMode="auto">
          <a:xfrm>
            <a:off x="1066800" y="4343400"/>
            <a:ext cx="2255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CFF17"/>
                </a:solidFill>
              </a:rPr>
              <a:t>Sine Wave Grating</a:t>
            </a:r>
          </a:p>
          <a:p>
            <a:r>
              <a:rPr lang="en-US" sz="2000" b="1">
                <a:solidFill>
                  <a:srgbClr val="FCFF17"/>
                </a:solidFill>
              </a:rPr>
              <a:t>Changes Slowly</a:t>
            </a:r>
            <a:endParaRPr lang="en-US"/>
          </a:p>
        </p:txBody>
      </p:sp>
      <p:sp>
        <p:nvSpPr>
          <p:cNvPr id="373764" name="Text Box 4"/>
          <p:cNvSpPr txBox="1">
            <a:spLocks noChangeArrowheads="1"/>
          </p:cNvSpPr>
          <p:nvPr/>
        </p:nvSpPr>
        <p:spPr bwMode="auto">
          <a:xfrm>
            <a:off x="762000" y="1981200"/>
            <a:ext cx="2566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CFF17"/>
                </a:solidFill>
              </a:rPr>
              <a:t>Square Wave Grating</a:t>
            </a:r>
          </a:p>
          <a:p>
            <a:r>
              <a:rPr lang="en-US" sz="2000" b="1">
                <a:solidFill>
                  <a:srgbClr val="FCFF17"/>
                </a:solidFill>
              </a:rPr>
              <a:t>Changes Abruptly</a:t>
            </a:r>
            <a:endParaRPr lang="en-US"/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990600"/>
          </a:xfrm>
          <a:noFill/>
          <a:ln/>
        </p:spPr>
        <p:txBody>
          <a:bodyPr/>
          <a:lstStyle/>
          <a:p>
            <a:r>
              <a:rPr lang="en-US" sz="3600" b="1" u="sng">
                <a:solidFill>
                  <a:srgbClr val="FBFF00"/>
                </a:solidFill>
              </a:rPr>
              <a:t>Part 1: Waves &amp; Fourier Analysis</a:t>
            </a:r>
          </a:p>
        </p:txBody>
      </p:sp>
      <p:sp>
        <p:nvSpPr>
          <p:cNvPr id="373766" name="Text Box 6"/>
          <p:cNvSpPr txBox="1">
            <a:spLocks noChangeArrowheads="1"/>
          </p:cNvSpPr>
          <p:nvPr/>
        </p:nvSpPr>
        <p:spPr bwMode="auto">
          <a:xfrm>
            <a:off x="5867400" y="5257800"/>
            <a:ext cx="299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CFF17"/>
                </a:solidFill>
              </a:rPr>
              <a:t>This is Sinusoidally</a:t>
            </a:r>
          </a:p>
          <a:p>
            <a:r>
              <a:rPr lang="en-US" sz="2000" b="1">
                <a:solidFill>
                  <a:srgbClr val="FCFF17"/>
                </a:solidFill>
              </a:rPr>
              <a:t>Modulated in Luminance.</a:t>
            </a:r>
            <a:endParaRPr lang="en-US"/>
          </a:p>
        </p:txBody>
      </p:sp>
      <p:sp>
        <p:nvSpPr>
          <p:cNvPr id="373767" name="Line 7"/>
          <p:cNvSpPr>
            <a:spLocks noChangeShapeType="1"/>
          </p:cNvSpPr>
          <p:nvPr/>
        </p:nvSpPr>
        <p:spPr bwMode="auto">
          <a:xfrm flipH="1" flipV="1">
            <a:off x="5715000" y="4953000"/>
            <a:ext cx="457200" cy="304800"/>
          </a:xfrm>
          <a:prstGeom prst="line">
            <a:avLst/>
          </a:prstGeom>
          <a:noFill/>
          <a:ln w="34925">
            <a:solidFill>
              <a:srgbClr val="FB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Line 2"/>
          <p:cNvSpPr>
            <a:spLocks noChangeShapeType="1"/>
          </p:cNvSpPr>
          <p:nvPr/>
        </p:nvSpPr>
        <p:spPr bwMode="auto">
          <a:xfrm>
            <a:off x="2590800" y="21336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4787" name="Line 3"/>
          <p:cNvSpPr>
            <a:spLocks noChangeShapeType="1"/>
          </p:cNvSpPr>
          <p:nvPr/>
        </p:nvSpPr>
        <p:spPr bwMode="auto">
          <a:xfrm rot="-5400000">
            <a:off x="4800600" y="2971800"/>
            <a:ext cx="0" cy="441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4789" name="Text Box 5"/>
          <p:cNvSpPr txBox="1">
            <a:spLocks noChangeArrowheads="1"/>
          </p:cNvSpPr>
          <p:nvPr/>
        </p:nvSpPr>
        <p:spPr bwMode="auto">
          <a:xfrm>
            <a:off x="2209800" y="4814888"/>
            <a:ext cx="36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0</a:t>
            </a:r>
            <a:endParaRPr lang="en-US"/>
          </a:p>
        </p:txBody>
      </p:sp>
      <p:sp>
        <p:nvSpPr>
          <p:cNvPr id="374790" name="Text Box 6"/>
          <p:cNvSpPr txBox="1">
            <a:spLocks noChangeArrowheads="1"/>
          </p:cNvSpPr>
          <p:nvPr/>
        </p:nvSpPr>
        <p:spPr bwMode="auto">
          <a:xfrm>
            <a:off x="1905000" y="1905000"/>
            <a:ext cx="717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100</a:t>
            </a:r>
            <a:endParaRPr lang="en-US"/>
          </a:p>
        </p:txBody>
      </p:sp>
      <p:sp>
        <p:nvSpPr>
          <p:cNvPr id="374792" name="Rectangle 8"/>
          <p:cNvSpPr>
            <a:spLocks noChangeArrowheads="1"/>
          </p:cNvSpPr>
          <p:nvPr/>
        </p:nvSpPr>
        <p:spPr bwMode="auto">
          <a:xfrm>
            <a:off x="762000" y="1524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b="1" u="sng">
                <a:solidFill>
                  <a:schemeClr val="tx1"/>
                </a:solidFill>
              </a:rPr>
              <a:t>Sine Wave in Luminance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74794" name="Text Box 10"/>
          <p:cNvSpPr txBox="1">
            <a:spLocks noChangeArrowheads="1"/>
          </p:cNvSpPr>
          <p:nvPr/>
        </p:nvSpPr>
        <p:spPr bwMode="auto">
          <a:xfrm>
            <a:off x="4254500" y="5867400"/>
            <a:ext cx="1155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Space</a:t>
            </a:r>
            <a:endParaRPr lang="en-US"/>
          </a:p>
        </p:txBody>
      </p:sp>
      <p:sp>
        <p:nvSpPr>
          <p:cNvPr id="374795" name="Text Box 11"/>
          <p:cNvSpPr txBox="1">
            <a:spLocks noChangeArrowheads="1"/>
          </p:cNvSpPr>
          <p:nvPr/>
        </p:nvSpPr>
        <p:spPr bwMode="auto">
          <a:xfrm>
            <a:off x="2501900" y="5257800"/>
            <a:ext cx="54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Left</a:t>
            </a:r>
            <a:endParaRPr lang="en-US"/>
          </a:p>
        </p:txBody>
      </p:sp>
      <p:sp>
        <p:nvSpPr>
          <p:cNvPr id="374796" name="Text Box 12"/>
          <p:cNvSpPr txBox="1">
            <a:spLocks noChangeArrowheads="1"/>
          </p:cNvSpPr>
          <p:nvPr/>
        </p:nvSpPr>
        <p:spPr bwMode="auto">
          <a:xfrm>
            <a:off x="6421438" y="5259388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Right</a:t>
            </a:r>
            <a:endParaRPr lang="en-US"/>
          </a:p>
        </p:txBody>
      </p:sp>
      <p:sp>
        <p:nvSpPr>
          <p:cNvPr id="374797" name="Text Box 13"/>
          <p:cNvSpPr txBox="1">
            <a:spLocks noChangeArrowheads="1"/>
          </p:cNvSpPr>
          <p:nvPr/>
        </p:nvSpPr>
        <p:spPr bwMode="auto">
          <a:xfrm rot="-5400000">
            <a:off x="572294" y="3078956"/>
            <a:ext cx="2012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Luminance</a:t>
            </a:r>
            <a:endParaRPr lang="en-US"/>
          </a:p>
        </p:txBody>
      </p:sp>
      <p:sp>
        <p:nvSpPr>
          <p:cNvPr id="374801" name="Line 17"/>
          <p:cNvSpPr>
            <a:spLocks noChangeShapeType="1"/>
          </p:cNvSpPr>
          <p:nvPr/>
        </p:nvSpPr>
        <p:spPr bwMode="auto">
          <a:xfrm>
            <a:off x="2590800" y="3771900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4805" name="Freeform 21"/>
          <p:cNvSpPr>
            <a:spLocks/>
          </p:cNvSpPr>
          <p:nvPr/>
        </p:nvSpPr>
        <p:spPr bwMode="auto">
          <a:xfrm>
            <a:off x="2590800" y="2565400"/>
            <a:ext cx="4495800" cy="2235200"/>
          </a:xfrm>
          <a:custGeom>
            <a:avLst/>
            <a:gdLst/>
            <a:ahLst/>
            <a:cxnLst>
              <a:cxn ang="0">
                <a:pos x="0" y="736"/>
              </a:cxn>
              <a:cxn ang="0">
                <a:pos x="336" y="112"/>
              </a:cxn>
              <a:cxn ang="0">
                <a:pos x="624" y="1408"/>
              </a:cxn>
              <a:cxn ang="0">
                <a:pos x="1056" y="112"/>
              </a:cxn>
              <a:cxn ang="0">
                <a:pos x="1344" y="1408"/>
              </a:cxn>
              <a:cxn ang="0">
                <a:pos x="1824" y="112"/>
              </a:cxn>
              <a:cxn ang="0">
                <a:pos x="2112" y="1408"/>
              </a:cxn>
              <a:cxn ang="0">
                <a:pos x="2496" y="112"/>
              </a:cxn>
              <a:cxn ang="0">
                <a:pos x="2832" y="784"/>
              </a:cxn>
            </a:cxnLst>
            <a:rect l="0" t="0" r="r" b="b"/>
            <a:pathLst>
              <a:path w="2832" h="1408">
                <a:moveTo>
                  <a:pt x="0" y="736"/>
                </a:moveTo>
                <a:cubicBezTo>
                  <a:pt x="116" y="368"/>
                  <a:pt x="232" y="0"/>
                  <a:pt x="336" y="112"/>
                </a:cubicBezTo>
                <a:cubicBezTo>
                  <a:pt x="440" y="224"/>
                  <a:pt x="504" y="1408"/>
                  <a:pt x="624" y="1408"/>
                </a:cubicBezTo>
                <a:cubicBezTo>
                  <a:pt x="744" y="1408"/>
                  <a:pt x="936" y="112"/>
                  <a:pt x="1056" y="112"/>
                </a:cubicBezTo>
                <a:cubicBezTo>
                  <a:pt x="1176" y="112"/>
                  <a:pt x="1216" y="1408"/>
                  <a:pt x="1344" y="1408"/>
                </a:cubicBezTo>
                <a:cubicBezTo>
                  <a:pt x="1472" y="1408"/>
                  <a:pt x="1696" y="112"/>
                  <a:pt x="1824" y="112"/>
                </a:cubicBezTo>
                <a:cubicBezTo>
                  <a:pt x="1952" y="112"/>
                  <a:pt x="2000" y="1408"/>
                  <a:pt x="2112" y="1408"/>
                </a:cubicBezTo>
                <a:cubicBezTo>
                  <a:pt x="2224" y="1408"/>
                  <a:pt x="2376" y="216"/>
                  <a:pt x="2496" y="112"/>
                </a:cubicBezTo>
                <a:cubicBezTo>
                  <a:pt x="2616" y="8"/>
                  <a:pt x="2724" y="396"/>
                  <a:pt x="2832" y="78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Line 2"/>
          <p:cNvSpPr>
            <a:spLocks noChangeShapeType="1"/>
          </p:cNvSpPr>
          <p:nvPr/>
        </p:nvSpPr>
        <p:spPr bwMode="auto">
          <a:xfrm>
            <a:off x="2590800" y="21336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5811" name="Line 3"/>
          <p:cNvSpPr>
            <a:spLocks noChangeShapeType="1"/>
          </p:cNvSpPr>
          <p:nvPr/>
        </p:nvSpPr>
        <p:spPr bwMode="auto">
          <a:xfrm rot="-5400000">
            <a:off x="4800600" y="2971800"/>
            <a:ext cx="0" cy="441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5812" name="Text Box 4"/>
          <p:cNvSpPr txBox="1">
            <a:spLocks noChangeArrowheads="1"/>
          </p:cNvSpPr>
          <p:nvPr/>
        </p:nvSpPr>
        <p:spPr bwMode="auto">
          <a:xfrm>
            <a:off x="1905000" y="4814888"/>
            <a:ext cx="717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510</a:t>
            </a:r>
            <a:endParaRPr lang="en-US"/>
          </a:p>
        </p:txBody>
      </p:sp>
      <p:sp>
        <p:nvSpPr>
          <p:cNvPr id="375813" name="Text Box 5"/>
          <p:cNvSpPr txBox="1">
            <a:spLocks noChangeArrowheads="1"/>
          </p:cNvSpPr>
          <p:nvPr/>
        </p:nvSpPr>
        <p:spPr bwMode="auto">
          <a:xfrm>
            <a:off x="1905000" y="1905000"/>
            <a:ext cx="717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700</a:t>
            </a:r>
            <a:endParaRPr lang="en-US"/>
          </a:p>
        </p:txBody>
      </p:sp>
      <p:sp>
        <p:nvSpPr>
          <p:cNvPr id="375814" name="Rectangle 6"/>
          <p:cNvSpPr>
            <a:spLocks noChangeArrowheads="1"/>
          </p:cNvSpPr>
          <p:nvPr/>
        </p:nvSpPr>
        <p:spPr bwMode="auto">
          <a:xfrm>
            <a:off x="762000" y="1524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b="1" u="sng">
                <a:solidFill>
                  <a:schemeClr val="tx1"/>
                </a:solidFill>
              </a:rPr>
              <a:t>Sine Wave in Wave Lengths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75815" name="Text Box 7"/>
          <p:cNvSpPr txBox="1">
            <a:spLocks noChangeArrowheads="1"/>
          </p:cNvSpPr>
          <p:nvPr/>
        </p:nvSpPr>
        <p:spPr bwMode="auto">
          <a:xfrm>
            <a:off x="4254500" y="5867400"/>
            <a:ext cx="1155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Space</a:t>
            </a:r>
            <a:endParaRPr lang="en-US"/>
          </a:p>
        </p:txBody>
      </p:sp>
      <p:sp>
        <p:nvSpPr>
          <p:cNvPr id="375816" name="Text Box 8"/>
          <p:cNvSpPr txBox="1">
            <a:spLocks noChangeArrowheads="1"/>
          </p:cNvSpPr>
          <p:nvPr/>
        </p:nvSpPr>
        <p:spPr bwMode="auto">
          <a:xfrm>
            <a:off x="2501900" y="5257800"/>
            <a:ext cx="54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Left</a:t>
            </a:r>
            <a:endParaRPr lang="en-US"/>
          </a:p>
        </p:txBody>
      </p:sp>
      <p:sp>
        <p:nvSpPr>
          <p:cNvPr id="375817" name="Text Box 9"/>
          <p:cNvSpPr txBox="1">
            <a:spLocks noChangeArrowheads="1"/>
          </p:cNvSpPr>
          <p:nvPr/>
        </p:nvSpPr>
        <p:spPr bwMode="auto">
          <a:xfrm>
            <a:off x="6421438" y="5259388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Right</a:t>
            </a:r>
            <a:endParaRPr lang="en-US"/>
          </a:p>
        </p:txBody>
      </p:sp>
      <p:sp>
        <p:nvSpPr>
          <p:cNvPr id="375818" name="Text Box 10"/>
          <p:cNvSpPr txBox="1">
            <a:spLocks noChangeArrowheads="1"/>
          </p:cNvSpPr>
          <p:nvPr/>
        </p:nvSpPr>
        <p:spPr bwMode="auto">
          <a:xfrm rot="-5400000">
            <a:off x="-91281" y="3361531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1"/>
                </a:solidFill>
              </a:rPr>
              <a:t>Wave Length (nm)</a:t>
            </a:r>
            <a:endParaRPr lang="en-US"/>
          </a:p>
        </p:txBody>
      </p:sp>
      <p:sp>
        <p:nvSpPr>
          <p:cNvPr id="375819" name="Line 11"/>
          <p:cNvSpPr>
            <a:spLocks noChangeShapeType="1"/>
          </p:cNvSpPr>
          <p:nvPr/>
        </p:nvSpPr>
        <p:spPr bwMode="auto">
          <a:xfrm>
            <a:off x="2590800" y="3771900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5820" name="Freeform 12"/>
          <p:cNvSpPr>
            <a:spLocks/>
          </p:cNvSpPr>
          <p:nvPr/>
        </p:nvSpPr>
        <p:spPr bwMode="auto">
          <a:xfrm>
            <a:off x="2590800" y="2565400"/>
            <a:ext cx="4495800" cy="2235200"/>
          </a:xfrm>
          <a:custGeom>
            <a:avLst/>
            <a:gdLst/>
            <a:ahLst/>
            <a:cxnLst>
              <a:cxn ang="0">
                <a:pos x="0" y="736"/>
              </a:cxn>
              <a:cxn ang="0">
                <a:pos x="336" y="112"/>
              </a:cxn>
              <a:cxn ang="0">
                <a:pos x="624" y="1408"/>
              </a:cxn>
              <a:cxn ang="0">
                <a:pos x="1056" y="112"/>
              </a:cxn>
              <a:cxn ang="0">
                <a:pos x="1344" y="1408"/>
              </a:cxn>
              <a:cxn ang="0">
                <a:pos x="1824" y="112"/>
              </a:cxn>
              <a:cxn ang="0">
                <a:pos x="2112" y="1408"/>
              </a:cxn>
              <a:cxn ang="0">
                <a:pos x="2496" y="112"/>
              </a:cxn>
              <a:cxn ang="0">
                <a:pos x="2832" y="784"/>
              </a:cxn>
            </a:cxnLst>
            <a:rect l="0" t="0" r="r" b="b"/>
            <a:pathLst>
              <a:path w="2832" h="1408">
                <a:moveTo>
                  <a:pt x="0" y="736"/>
                </a:moveTo>
                <a:cubicBezTo>
                  <a:pt x="116" y="368"/>
                  <a:pt x="232" y="0"/>
                  <a:pt x="336" y="112"/>
                </a:cubicBezTo>
                <a:cubicBezTo>
                  <a:pt x="440" y="224"/>
                  <a:pt x="504" y="1408"/>
                  <a:pt x="624" y="1408"/>
                </a:cubicBezTo>
                <a:cubicBezTo>
                  <a:pt x="744" y="1408"/>
                  <a:pt x="936" y="112"/>
                  <a:pt x="1056" y="112"/>
                </a:cubicBezTo>
                <a:cubicBezTo>
                  <a:pt x="1176" y="112"/>
                  <a:pt x="1216" y="1408"/>
                  <a:pt x="1344" y="1408"/>
                </a:cubicBezTo>
                <a:cubicBezTo>
                  <a:pt x="1472" y="1408"/>
                  <a:pt x="1696" y="112"/>
                  <a:pt x="1824" y="112"/>
                </a:cubicBezTo>
                <a:cubicBezTo>
                  <a:pt x="1952" y="112"/>
                  <a:pt x="2000" y="1408"/>
                  <a:pt x="2112" y="1408"/>
                </a:cubicBezTo>
                <a:cubicBezTo>
                  <a:pt x="2224" y="1408"/>
                  <a:pt x="2376" y="216"/>
                  <a:pt x="2496" y="112"/>
                </a:cubicBezTo>
                <a:cubicBezTo>
                  <a:pt x="2616" y="8"/>
                  <a:pt x="2724" y="396"/>
                  <a:pt x="2832" y="78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5822" name="Text Box 14"/>
          <p:cNvSpPr txBox="1">
            <a:spLocks noChangeArrowheads="1"/>
          </p:cNvSpPr>
          <p:nvPr/>
        </p:nvSpPr>
        <p:spPr bwMode="auto">
          <a:xfrm>
            <a:off x="1828800" y="4419600"/>
            <a:ext cx="727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4FB052"/>
                </a:solidFill>
              </a:rPr>
              <a:t>Green</a:t>
            </a:r>
            <a:endParaRPr lang="en-US"/>
          </a:p>
        </p:txBody>
      </p:sp>
      <p:sp>
        <p:nvSpPr>
          <p:cNvPr id="375823" name="Text Box 15"/>
          <p:cNvSpPr txBox="1">
            <a:spLocks noChangeArrowheads="1"/>
          </p:cNvSpPr>
          <p:nvPr/>
        </p:nvSpPr>
        <p:spPr bwMode="auto">
          <a:xfrm>
            <a:off x="1828800" y="3581400"/>
            <a:ext cx="782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CFF17"/>
                </a:solidFill>
              </a:rPr>
              <a:t>Yellow</a:t>
            </a:r>
            <a:endParaRPr lang="en-US"/>
          </a:p>
        </p:txBody>
      </p:sp>
      <p:sp>
        <p:nvSpPr>
          <p:cNvPr id="375824" name="Text Box 16"/>
          <p:cNvSpPr txBox="1">
            <a:spLocks noChangeArrowheads="1"/>
          </p:cNvSpPr>
          <p:nvPr/>
        </p:nvSpPr>
        <p:spPr bwMode="auto">
          <a:xfrm>
            <a:off x="1981200" y="2482850"/>
            <a:ext cx="53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2A"/>
                </a:solidFill>
              </a:rPr>
              <a:t>Red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53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635750" cy="4906963"/>
          </a:xfrm>
          <a:prstGeom prst="rect">
            <a:avLst/>
          </a:prstGeom>
          <a:noFill/>
        </p:spPr>
      </p:pic>
      <p:sp>
        <p:nvSpPr>
          <p:cNvPr id="372754" name="Text Box 18"/>
          <p:cNvSpPr txBox="1">
            <a:spLocks noChangeArrowheads="1"/>
          </p:cNvSpPr>
          <p:nvPr/>
        </p:nvSpPr>
        <p:spPr bwMode="auto">
          <a:xfrm>
            <a:off x="762000" y="487363"/>
            <a:ext cx="78343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A Red-Green Grating:</a:t>
            </a:r>
          </a:p>
          <a:p>
            <a:pPr algn="ctr"/>
            <a:r>
              <a:rPr lang="en-US" sz="4000">
                <a:solidFill>
                  <a:schemeClr val="tx1"/>
                </a:solidFill>
              </a:rPr>
              <a:t>Sinusoidally Modulated Wavelengths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3" name="Text Box 3"/>
          <p:cNvSpPr txBox="1">
            <a:spLocks noChangeArrowheads="1"/>
          </p:cNvSpPr>
          <p:nvPr/>
        </p:nvSpPr>
        <p:spPr bwMode="auto">
          <a:xfrm>
            <a:off x="1752600" y="1676400"/>
            <a:ext cx="5743575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Now, Back To Luminance Profiles…</a:t>
            </a:r>
          </a:p>
          <a:p>
            <a:endParaRPr lang="en-US" sz="2800" b="1"/>
          </a:p>
          <a:p>
            <a:endParaRPr lang="en-US" sz="2800" b="1"/>
          </a:p>
          <a:p>
            <a:r>
              <a:rPr lang="en-US" sz="2800" b="1"/>
              <a:t>Space Domain First,</a:t>
            </a:r>
          </a:p>
          <a:p>
            <a:endParaRPr lang="en-US" sz="2800" b="1"/>
          </a:p>
          <a:p>
            <a:endParaRPr lang="en-US" sz="2800" b="1"/>
          </a:p>
          <a:p>
            <a:r>
              <a:rPr lang="en-US" sz="2800" b="1"/>
              <a:t>Then The Frequency Domain.</a:t>
            </a: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990600"/>
          </a:xfrm>
          <a:noFill/>
          <a:ln/>
        </p:spPr>
        <p:txBody>
          <a:bodyPr/>
          <a:lstStyle/>
          <a:p>
            <a:r>
              <a:rPr lang="en-US" sz="3600" b="1" u="sng">
                <a:solidFill>
                  <a:srgbClr val="FBFF00"/>
                </a:solidFill>
              </a:rPr>
              <a:t>Part 1: Waves &amp; Fourier Analysis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5963" y="1725613"/>
            <a:ext cx="5172075" cy="3406775"/>
          </a:xfrm>
          <a:prstGeom prst="rect">
            <a:avLst/>
          </a:prstGeom>
          <a:noFill/>
        </p:spPr>
      </p:pic>
      <p:sp>
        <p:nvSpPr>
          <p:cNvPr id="347139" name="Text Box 3"/>
          <p:cNvSpPr txBox="1">
            <a:spLocks noChangeArrowheads="1"/>
          </p:cNvSpPr>
          <p:nvPr/>
        </p:nvSpPr>
        <p:spPr bwMode="auto">
          <a:xfrm>
            <a:off x="952500" y="381000"/>
            <a:ext cx="7305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CFF17"/>
                </a:solidFill>
              </a:rPr>
              <a:t>This is the profile in the “Space Domain”</a:t>
            </a:r>
          </a:p>
          <a:p>
            <a:pPr algn="ctr"/>
            <a:r>
              <a:rPr lang="en-US" sz="3200" b="1">
                <a:solidFill>
                  <a:srgbClr val="FCFF17"/>
                </a:solidFill>
              </a:rPr>
              <a:t>Space is on the X-Axis.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4" name="Picture 2"/>
          <p:cNvPicPr>
            <a:picLocks noChangeAspect="1" noChangeArrowheads="1"/>
          </p:cNvPicPr>
          <p:nvPr/>
        </p:nvPicPr>
        <p:blipFill>
          <a:blip r:embed="rId2" cstate="print"/>
          <a:srcRect r="531"/>
          <a:stretch>
            <a:fillRect/>
          </a:stretch>
        </p:blipFill>
        <p:spPr bwMode="auto">
          <a:xfrm>
            <a:off x="1985963" y="1725613"/>
            <a:ext cx="5143500" cy="3406775"/>
          </a:xfrm>
          <a:prstGeom prst="rect">
            <a:avLst/>
          </a:prstGeom>
          <a:noFill/>
        </p:spPr>
      </p:pic>
      <p:pic>
        <p:nvPicPr>
          <p:cNvPr id="361475" name="Picture 3"/>
          <p:cNvPicPr>
            <a:picLocks noChangeAspect="1" noChangeArrowheads="1"/>
          </p:cNvPicPr>
          <p:nvPr/>
        </p:nvPicPr>
        <p:blipFill>
          <a:blip r:embed="rId3" cstate="print"/>
          <a:srcRect l="2591"/>
          <a:stretch>
            <a:fillRect/>
          </a:stretch>
        </p:blipFill>
        <p:spPr bwMode="auto">
          <a:xfrm>
            <a:off x="1981200" y="5105400"/>
            <a:ext cx="5159375" cy="1568450"/>
          </a:xfrm>
          <a:prstGeom prst="rect">
            <a:avLst/>
          </a:prstGeom>
          <a:noFill/>
        </p:spPr>
      </p:pic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577850" y="457200"/>
            <a:ext cx="77771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CFF17"/>
                </a:solidFill>
              </a:rPr>
              <a:t>Bottom: profile in the “Frequency Domain”</a:t>
            </a:r>
          </a:p>
          <a:p>
            <a:pPr algn="ctr"/>
            <a:r>
              <a:rPr lang="en-US" sz="3200" b="1">
                <a:solidFill>
                  <a:srgbClr val="FCFF17"/>
                </a:solidFill>
              </a:rPr>
              <a:t>Frequency is on the X-Axis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752600"/>
            <a:ext cx="3857625" cy="4289425"/>
          </a:xfrm>
          <a:prstGeom prst="rect">
            <a:avLst/>
          </a:prstGeom>
          <a:noFill/>
        </p:spPr>
      </p:pic>
      <p:sp>
        <p:nvSpPr>
          <p:cNvPr id="28262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noFill/>
          <a:ln/>
        </p:spPr>
        <p:txBody>
          <a:bodyPr/>
          <a:lstStyle/>
          <a:p>
            <a:r>
              <a:rPr lang="en-US" sz="3600" b="1" u="sng">
                <a:solidFill>
                  <a:srgbClr val="FBFF00"/>
                </a:solidFill>
              </a:rPr>
              <a:t>Joseph (Jean Baptiste) Fourier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4" name="Text Box 4"/>
          <p:cNvSpPr txBox="1">
            <a:spLocks noChangeArrowheads="1"/>
          </p:cNvSpPr>
          <p:nvPr/>
        </p:nvSpPr>
        <p:spPr bwMode="auto">
          <a:xfrm>
            <a:off x="1143000" y="1889125"/>
            <a:ext cx="6643688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According to Fourier, we should be able to</a:t>
            </a:r>
          </a:p>
          <a:p>
            <a:pPr algn="ctr"/>
            <a:r>
              <a:rPr lang="en-US" sz="2800" b="1"/>
              <a:t>construct a square wave stimulus </a:t>
            </a:r>
          </a:p>
          <a:p>
            <a:pPr algn="ctr"/>
            <a:r>
              <a:rPr lang="en-US" sz="2800" b="1"/>
              <a:t>(or any other stimulus), </a:t>
            </a:r>
          </a:p>
          <a:p>
            <a:pPr algn="ctr"/>
            <a:r>
              <a:rPr lang="en-US" sz="2800" b="1"/>
              <a:t>by combining sine waves of the correct</a:t>
            </a:r>
          </a:p>
          <a:p>
            <a:pPr algn="ctr"/>
            <a:r>
              <a:rPr lang="en-US" sz="2800" b="1"/>
              <a:t>F.A.P.O..</a:t>
            </a:r>
            <a:r>
              <a:rPr lang="en-US" sz="2000" b="1">
                <a:solidFill>
                  <a:srgbClr val="FCFF17"/>
                </a:solidFill>
              </a:rPr>
              <a:t> </a:t>
            </a:r>
            <a:endParaRPr lang="en-US"/>
          </a:p>
        </p:txBody>
      </p:sp>
      <p:sp>
        <p:nvSpPr>
          <p:cNvPr id="337925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990600"/>
          </a:xfrm>
          <a:noFill/>
          <a:ln/>
        </p:spPr>
        <p:txBody>
          <a:bodyPr/>
          <a:lstStyle/>
          <a:p>
            <a:r>
              <a:rPr lang="en-US" sz="3600" b="1" u="sng">
                <a:solidFill>
                  <a:srgbClr val="FBFF00"/>
                </a:solidFill>
              </a:rPr>
              <a:t>Part 1: Waves &amp; Fourier Analysis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0613" y="42863"/>
            <a:ext cx="4522787" cy="6772275"/>
          </a:xfrm>
          <a:prstGeom prst="rect">
            <a:avLst/>
          </a:prstGeom>
          <a:noFill/>
        </p:spPr>
      </p:pic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304800" y="744538"/>
            <a:ext cx="181292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800" b="1">
              <a:solidFill>
                <a:srgbClr val="FBFF00"/>
              </a:solidFill>
            </a:endParaRPr>
          </a:p>
          <a:p>
            <a:r>
              <a:rPr lang="en-US" sz="2800" b="1">
                <a:solidFill>
                  <a:srgbClr val="FBFF00"/>
                </a:solidFill>
              </a:rPr>
              <a:t>These</a:t>
            </a:r>
          </a:p>
          <a:p>
            <a:r>
              <a:rPr lang="en-US" sz="2800" b="1">
                <a:solidFill>
                  <a:srgbClr val="FBFF00"/>
                </a:solidFill>
              </a:rPr>
              <a:t>Added</a:t>
            </a:r>
          </a:p>
          <a:p>
            <a:r>
              <a:rPr lang="en-US" sz="2800" b="1">
                <a:solidFill>
                  <a:srgbClr val="FBFF00"/>
                </a:solidFill>
              </a:rPr>
              <a:t>Together</a:t>
            </a:r>
          </a:p>
          <a:p>
            <a:r>
              <a:rPr lang="en-US" sz="2800" b="1">
                <a:solidFill>
                  <a:srgbClr val="FF002A"/>
                </a:solidFill>
              </a:rPr>
              <a:t>Make This</a:t>
            </a:r>
            <a:endParaRPr lang="en-US"/>
          </a:p>
        </p:txBody>
      </p:sp>
      <p:sp>
        <p:nvSpPr>
          <p:cNvPr id="299014" name="Line 6"/>
          <p:cNvSpPr>
            <a:spLocks noChangeShapeType="1"/>
          </p:cNvSpPr>
          <p:nvPr/>
        </p:nvSpPr>
        <p:spPr bwMode="auto">
          <a:xfrm>
            <a:off x="2209800" y="2667000"/>
            <a:ext cx="13716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15" name="Line 7"/>
          <p:cNvSpPr>
            <a:spLocks noChangeShapeType="1"/>
          </p:cNvSpPr>
          <p:nvPr/>
        </p:nvSpPr>
        <p:spPr bwMode="auto">
          <a:xfrm>
            <a:off x="2819400" y="152400"/>
            <a:ext cx="0" cy="2133600"/>
          </a:xfrm>
          <a:prstGeom prst="line">
            <a:avLst/>
          </a:prstGeom>
          <a:noFill/>
          <a:ln w="38100">
            <a:solidFill>
              <a:srgbClr val="FB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16" name="Line 8"/>
          <p:cNvSpPr>
            <a:spLocks noChangeShapeType="1"/>
          </p:cNvSpPr>
          <p:nvPr/>
        </p:nvSpPr>
        <p:spPr bwMode="auto">
          <a:xfrm>
            <a:off x="2819400" y="152400"/>
            <a:ext cx="838200" cy="0"/>
          </a:xfrm>
          <a:prstGeom prst="line">
            <a:avLst/>
          </a:prstGeom>
          <a:noFill/>
          <a:ln w="38100">
            <a:solidFill>
              <a:srgbClr val="FB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17" name="Line 9"/>
          <p:cNvSpPr>
            <a:spLocks noChangeShapeType="1"/>
          </p:cNvSpPr>
          <p:nvPr/>
        </p:nvSpPr>
        <p:spPr bwMode="auto">
          <a:xfrm>
            <a:off x="2819400" y="2286000"/>
            <a:ext cx="838200" cy="0"/>
          </a:xfrm>
          <a:prstGeom prst="line">
            <a:avLst/>
          </a:prstGeom>
          <a:noFill/>
          <a:ln w="38100">
            <a:solidFill>
              <a:srgbClr val="FB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18" name="Line 10"/>
          <p:cNvSpPr>
            <a:spLocks noChangeShapeType="1"/>
          </p:cNvSpPr>
          <p:nvPr/>
        </p:nvSpPr>
        <p:spPr bwMode="auto">
          <a:xfrm>
            <a:off x="1524000" y="1447800"/>
            <a:ext cx="1143000" cy="0"/>
          </a:xfrm>
          <a:prstGeom prst="line">
            <a:avLst/>
          </a:prstGeom>
          <a:noFill/>
          <a:ln w="34925">
            <a:solidFill>
              <a:srgbClr val="FB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FBFF00"/>
                </a:solidFill>
              </a:rPr>
              <a:t>Part 1</a:t>
            </a:r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550988" y="2057400"/>
            <a:ext cx="60674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1"/>
              <a:t>Review of Wave Properties</a:t>
            </a:r>
          </a:p>
          <a:p>
            <a:pPr algn="ctr"/>
            <a:endParaRPr lang="en-US" sz="4000" b="1"/>
          </a:p>
          <a:p>
            <a:pPr algn="ctr"/>
            <a:r>
              <a:rPr lang="en-US" sz="4000" b="1"/>
              <a:t>And</a:t>
            </a:r>
          </a:p>
          <a:p>
            <a:pPr algn="ctr"/>
            <a:endParaRPr lang="en-US" sz="4000" b="1"/>
          </a:p>
          <a:p>
            <a:pPr algn="ctr"/>
            <a:r>
              <a:rPr lang="en-US" sz="4000" b="1"/>
              <a:t>Fourier Analysis</a:t>
            </a:r>
            <a:endParaRPr lang="en-US" sz="28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0613" y="42863"/>
            <a:ext cx="4522787" cy="6772275"/>
          </a:xfrm>
          <a:prstGeom prst="rect">
            <a:avLst/>
          </a:prstGeom>
          <a:noFill/>
        </p:spPr>
      </p:pic>
      <p:sp>
        <p:nvSpPr>
          <p:cNvPr id="413699" name="Text Box 3"/>
          <p:cNvSpPr txBox="1">
            <a:spLocks noChangeArrowheads="1"/>
          </p:cNvSpPr>
          <p:nvPr/>
        </p:nvSpPr>
        <p:spPr bwMode="auto">
          <a:xfrm>
            <a:off x="304800" y="2954338"/>
            <a:ext cx="181292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800" b="1">
              <a:solidFill>
                <a:srgbClr val="FBFF00"/>
              </a:solidFill>
            </a:endParaRPr>
          </a:p>
          <a:p>
            <a:r>
              <a:rPr lang="en-US" sz="2800" b="1">
                <a:solidFill>
                  <a:srgbClr val="FBFF00"/>
                </a:solidFill>
              </a:rPr>
              <a:t>These</a:t>
            </a:r>
          </a:p>
          <a:p>
            <a:r>
              <a:rPr lang="en-US" sz="2800" b="1">
                <a:solidFill>
                  <a:srgbClr val="FBFF00"/>
                </a:solidFill>
              </a:rPr>
              <a:t>Added</a:t>
            </a:r>
          </a:p>
          <a:p>
            <a:r>
              <a:rPr lang="en-US" sz="2800" b="1">
                <a:solidFill>
                  <a:srgbClr val="FBFF00"/>
                </a:solidFill>
              </a:rPr>
              <a:t>Together</a:t>
            </a:r>
          </a:p>
          <a:p>
            <a:r>
              <a:rPr lang="en-US" sz="2800" b="1">
                <a:solidFill>
                  <a:srgbClr val="FF002A"/>
                </a:solidFill>
              </a:rPr>
              <a:t>Make This</a:t>
            </a:r>
            <a:endParaRPr lang="en-US"/>
          </a:p>
        </p:txBody>
      </p:sp>
      <p:sp>
        <p:nvSpPr>
          <p:cNvPr id="413700" name="Line 4"/>
          <p:cNvSpPr>
            <a:spLocks noChangeShapeType="1"/>
          </p:cNvSpPr>
          <p:nvPr/>
        </p:nvSpPr>
        <p:spPr bwMode="auto">
          <a:xfrm>
            <a:off x="2209800" y="4876800"/>
            <a:ext cx="13716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01" name="Line 5"/>
          <p:cNvSpPr>
            <a:spLocks noChangeShapeType="1"/>
          </p:cNvSpPr>
          <p:nvPr/>
        </p:nvSpPr>
        <p:spPr bwMode="auto">
          <a:xfrm>
            <a:off x="2819400" y="2362200"/>
            <a:ext cx="0" cy="2133600"/>
          </a:xfrm>
          <a:prstGeom prst="line">
            <a:avLst/>
          </a:prstGeom>
          <a:noFill/>
          <a:ln w="38100">
            <a:solidFill>
              <a:srgbClr val="FB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02" name="Line 6"/>
          <p:cNvSpPr>
            <a:spLocks noChangeShapeType="1"/>
          </p:cNvSpPr>
          <p:nvPr/>
        </p:nvSpPr>
        <p:spPr bwMode="auto">
          <a:xfrm>
            <a:off x="2819400" y="2362200"/>
            <a:ext cx="838200" cy="0"/>
          </a:xfrm>
          <a:prstGeom prst="line">
            <a:avLst/>
          </a:prstGeom>
          <a:noFill/>
          <a:ln w="38100">
            <a:solidFill>
              <a:srgbClr val="FB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03" name="Line 7"/>
          <p:cNvSpPr>
            <a:spLocks noChangeShapeType="1"/>
          </p:cNvSpPr>
          <p:nvPr/>
        </p:nvSpPr>
        <p:spPr bwMode="auto">
          <a:xfrm>
            <a:off x="2819400" y="4495800"/>
            <a:ext cx="838200" cy="0"/>
          </a:xfrm>
          <a:prstGeom prst="line">
            <a:avLst/>
          </a:prstGeom>
          <a:noFill/>
          <a:ln w="38100">
            <a:solidFill>
              <a:srgbClr val="FB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3704" name="Line 8"/>
          <p:cNvSpPr>
            <a:spLocks noChangeShapeType="1"/>
          </p:cNvSpPr>
          <p:nvPr/>
        </p:nvSpPr>
        <p:spPr bwMode="auto">
          <a:xfrm>
            <a:off x="1524000" y="3657600"/>
            <a:ext cx="1143000" cy="0"/>
          </a:xfrm>
          <a:prstGeom prst="line">
            <a:avLst/>
          </a:prstGeom>
          <a:noFill/>
          <a:ln w="34925">
            <a:solidFill>
              <a:srgbClr val="FB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0613" y="42863"/>
            <a:ext cx="4522787" cy="6772275"/>
          </a:xfrm>
          <a:prstGeom prst="rect">
            <a:avLst/>
          </a:prstGeom>
          <a:noFill/>
        </p:spPr>
      </p:pic>
      <p:sp>
        <p:nvSpPr>
          <p:cNvPr id="414729" name="Text Box 9"/>
          <p:cNvSpPr txBox="1">
            <a:spLocks noChangeArrowheads="1"/>
          </p:cNvSpPr>
          <p:nvPr/>
        </p:nvSpPr>
        <p:spPr bwMode="auto">
          <a:xfrm>
            <a:off x="304800" y="5257800"/>
            <a:ext cx="19129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BFF00"/>
                </a:solidFill>
              </a:rPr>
              <a:t>Eventually,</a:t>
            </a:r>
          </a:p>
          <a:p>
            <a:r>
              <a:rPr lang="en-US" sz="2800" b="1">
                <a:solidFill>
                  <a:srgbClr val="FBFF00"/>
                </a:solidFill>
              </a:rPr>
              <a:t>You’ll </a:t>
            </a:r>
          </a:p>
          <a:p>
            <a:r>
              <a:rPr lang="en-US" sz="2800" b="1">
                <a:solidFill>
                  <a:srgbClr val="FF002A"/>
                </a:solidFill>
              </a:rPr>
              <a:t>Make This</a:t>
            </a:r>
            <a:endParaRPr lang="en-US"/>
          </a:p>
        </p:txBody>
      </p:sp>
      <p:sp>
        <p:nvSpPr>
          <p:cNvPr id="414730" name="Line 10"/>
          <p:cNvSpPr>
            <a:spLocks noChangeShapeType="1"/>
          </p:cNvSpPr>
          <p:nvPr/>
        </p:nvSpPr>
        <p:spPr bwMode="auto">
          <a:xfrm>
            <a:off x="2209800" y="6400800"/>
            <a:ext cx="14478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Text Box 2"/>
          <p:cNvSpPr txBox="1">
            <a:spLocks noChangeArrowheads="1"/>
          </p:cNvSpPr>
          <p:nvPr/>
        </p:nvSpPr>
        <p:spPr bwMode="auto">
          <a:xfrm>
            <a:off x="420688" y="1889125"/>
            <a:ext cx="81438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A square  wave can be built from component</a:t>
            </a:r>
          </a:p>
          <a:p>
            <a:pPr algn="ctr"/>
            <a:r>
              <a:rPr lang="en-US" sz="2800" b="1"/>
              <a:t>sine waves, if the sine waves all have the same phase.</a:t>
            </a:r>
          </a:p>
          <a:p>
            <a:pPr algn="ctr"/>
            <a:endParaRPr lang="en-US" sz="2800" b="1"/>
          </a:p>
          <a:p>
            <a:pPr algn="ctr"/>
            <a:r>
              <a:rPr lang="en-US" sz="2800" b="1"/>
              <a:t>What happens if you introduce a phase shift</a:t>
            </a:r>
          </a:p>
          <a:p>
            <a:pPr algn="ctr"/>
            <a:r>
              <a:rPr lang="en-US" sz="2800" b="1"/>
              <a:t>(say </a:t>
            </a:r>
            <a:r>
              <a:rPr lang="en-US" sz="2800" b="1">
                <a:solidFill>
                  <a:srgbClr val="FBFF00"/>
                </a:solidFill>
              </a:rPr>
              <a:t>180 degrees or a half cycle</a:t>
            </a:r>
            <a:r>
              <a:rPr lang="en-US" sz="2800" b="1"/>
              <a:t>)?</a:t>
            </a:r>
            <a:endParaRPr lang="en-US"/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990600"/>
          </a:xfrm>
          <a:noFill/>
          <a:ln/>
        </p:spPr>
        <p:txBody>
          <a:bodyPr/>
          <a:lstStyle/>
          <a:p>
            <a:r>
              <a:rPr lang="en-US" sz="3600" b="1" u="sng">
                <a:solidFill>
                  <a:srgbClr val="FBFF00"/>
                </a:solidFill>
              </a:rPr>
              <a:t>Part 1: Waves &amp; Fourier Analysis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9025" y="44450"/>
            <a:ext cx="4503738" cy="6594475"/>
          </a:xfrm>
          <a:prstGeom prst="rect">
            <a:avLst/>
          </a:prstGeom>
          <a:noFill/>
        </p:spPr>
      </p:pic>
      <p:sp>
        <p:nvSpPr>
          <p:cNvPr id="409604" name="Text Box 4"/>
          <p:cNvSpPr txBox="1">
            <a:spLocks noChangeArrowheads="1"/>
          </p:cNvSpPr>
          <p:nvPr/>
        </p:nvSpPr>
        <p:spPr bwMode="auto">
          <a:xfrm>
            <a:off x="304800" y="744538"/>
            <a:ext cx="181292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800" b="1">
              <a:solidFill>
                <a:srgbClr val="FBFF00"/>
              </a:solidFill>
            </a:endParaRPr>
          </a:p>
          <a:p>
            <a:r>
              <a:rPr lang="en-US" sz="2800" b="1">
                <a:solidFill>
                  <a:srgbClr val="FBFF00"/>
                </a:solidFill>
              </a:rPr>
              <a:t>These</a:t>
            </a:r>
          </a:p>
          <a:p>
            <a:r>
              <a:rPr lang="en-US" sz="2800" b="1">
                <a:solidFill>
                  <a:srgbClr val="FBFF00"/>
                </a:solidFill>
              </a:rPr>
              <a:t>Added</a:t>
            </a:r>
          </a:p>
          <a:p>
            <a:r>
              <a:rPr lang="en-US" sz="2800" b="1">
                <a:solidFill>
                  <a:srgbClr val="FBFF00"/>
                </a:solidFill>
              </a:rPr>
              <a:t>Together</a:t>
            </a:r>
          </a:p>
          <a:p>
            <a:r>
              <a:rPr lang="en-US" sz="2800" b="1">
                <a:solidFill>
                  <a:srgbClr val="FF002A"/>
                </a:solidFill>
              </a:rPr>
              <a:t>Make This</a:t>
            </a:r>
            <a:endParaRPr lang="en-US"/>
          </a:p>
        </p:txBody>
      </p:sp>
      <p:sp>
        <p:nvSpPr>
          <p:cNvPr id="409605" name="Line 5"/>
          <p:cNvSpPr>
            <a:spLocks noChangeShapeType="1"/>
          </p:cNvSpPr>
          <p:nvPr/>
        </p:nvSpPr>
        <p:spPr bwMode="auto">
          <a:xfrm>
            <a:off x="2209800" y="2667000"/>
            <a:ext cx="13716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06" name="Line 6"/>
          <p:cNvSpPr>
            <a:spLocks noChangeShapeType="1"/>
          </p:cNvSpPr>
          <p:nvPr/>
        </p:nvSpPr>
        <p:spPr bwMode="auto">
          <a:xfrm>
            <a:off x="2819400" y="152400"/>
            <a:ext cx="0" cy="2133600"/>
          </a:xfrm>
          <a:prstGeom prst="line">
            <a:avLst/>
          </a:prstGeom>
          <a:noFill/>
          <a:ln w="38100">
            <a:solidFill>
              <a:srgbClr val="FB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07" name="Line 7"/>
          <p:cNvSpPr>
            <a:spLocks noChangeShapeType="1"/>
          </p:cNvSpPr>
          <p:nvPr/>
        </p:nvSpPr>
        <p:spPr bwMode="auto">
          <a:xfrm>
            <a:off x="2819400" y="152400"/>
            <a:ext cx="838200" cy="0"/>
          </a:xfrm>
          <a:prstGeom prst="line">
            <a:avLst/>
          </a:prstGeom>
          <a:noFill/>
          <a:ln w="38100">
            <a:solidFill>
              <a:srgbClr val="FB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08" name="Line 8"/>
          <p:cNvSpPr>
            <a:spLocks noChangeShapeType="1"/>
          </p:cNvSpPr>
          <p:nvPr/>
        </p:nvSpPr>
        <p:spPr bwMode="auto">
          <a:xfrm>
            <a:off x="1524000" y="1447800"/>
            <a:ext cx="1143000" cy="0"/>
          </a:xfrm>
          <a:prstGeom prst="line">
            <a:avLst/>
          </a:prstGeom>
          <a:noFill/>
          <a:ln w="34925">
            <a:solidFill>
              <a:srgbClr val="FB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09" name="Line 9"/>
          <p:cNvSpPr>
            <a:spLocks noChangeShapeType="1"/>
          </p:cNvSpPr>
          <p:nvPr/>
        </p:nvSpPr>
        <p:spPr bwMode="auto">
          <a:xfrm>
            <a:off x="2819400" y="2286000"/>
            <a:ext cx="838200" cy="0"/>
          </a:xfrm>
          <a:prstGeom prst="line">
            <a:avLst/>
          </a:prstGeom>
          <a:noFill/>
          <a:ln w="38100">
            <a:solidFill>
              <a:srgbClr val="FB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9025" y="44450"/>
            <a:ext cx="4503738" cy="6594475"/>
          </a:xfrm>
          <a:prstGeom prst="rect">
            <a:avLst/>
          </a:prstGeom>
          <a:noFill/>
        </p:spPr>
      </p:pic>
      <p:sp>
        <p:nvSpPr>
          <p:cNvPr id="416775" name="Text Box 7"/>
          <p:cNvSpPr txBox="1">
            <a:spLocks noChangeArrowheads="1"/>
          </p:cNvSpPr>
          <p:nvPr/>
        </p:nvSpPr>
        <p:spPr bwMode="auto">
          <a:xfrm>
            <a:off x="304800" y="2878138"/>
            <a:ext cx="181292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800" b="1">
              <a:solidFill>
                <a:srgbClr val="FBFF00"/>
              </a:solidFill>
            </a:endParaRPr>
          </a:p>
          <a:p>
            <a:r>
              <a:rPr lang="en-US" sz="2800" b="1">
                <a:solidFill>
                  <a:srgbClr val="FBFF00"/>
                </a:solidFill>
              </a:rPr>
              <a:t>These</a:t>
            </a:r>
          </a:p>
          <a:p>
            <a:r>
              <a:rPr lang="en-US" sz="2800" b="1">
                <a:solidFill>
                  <a:srgbClr val="FBFF00"/>
                </a:solidFill>
              </a:rPr>
              <a:t>Added</a:t>
            </a:r>
          </a:p>
          <a:p>
            <a:r>
              <a:rPr lang="en-US" sz="2800" b="1">
                <a:solidFill>
                  <a:srgbClr val="FBFF00"/>
                </a:solidFill>
              </a:rPr>
              <a:t>Together</a:t>
            </a:r>
          </a:p>
          <a:p>
            <a:r>
              <a:rPr lang="en-US" sz="2800" b="1">
                <a:solidFill>
                  <a:srgbClr val="FF002A"/>
                </a:solidFill>
              </a:rPr>
              <a:t>Make This</a:t>
            </a:r>
            <a:endParaRPr lang="en-US"/>
          </a:p>
        </p:txBody>
      </p:sp>
      <p:sp>
        <p:nvSpPr>
          <p:cNvPr id="416776" name="Line 8"/>
          <p:cNvSpPr>
            <a:spLocks noChangeShapeType="1"/>
          </p:cNvSpPr>
          <p:nvPr/>
        </p:nvSpPr>
        <p:spPr bwMode="auto">
          <a:xfrm>
            <a:off x="2209800" y="4800600"/>
            <a:ext cx="13716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777" name="Line 9"/>
          <p:cNvSpPr>
            <a:spLocks noChangeShapeType="1"/>
          </p:cNvSpPr>
          <p:nvPr/>
        </p:nvSpPr>
        <p:spPr bwMode="auto">
          <a:xfrm>
            <a:off x="2819400" y="2286000"/>
            <a:ext cx="0" cy="2133600"/>
          </a:xfrm>
          <a:prstGeom prst="line">
            <a:avLst/>
          </a:prstGeom>
          <a:noFill/>
          <a:ln w="38100">
            <a:solidFill>
              <a:srgbClr val="FB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778" name="Line 10"/>
          <p:cNvSpPr>
            <a:spLocks noChangeShapeType="1"/>
          </p:cNvSpPr>
          <p:nvPr/>
        </p:nvSpPr>
        <p:spPr bwMode="auto">
          <a:xfrm>
            <a:off x="2819400" y="2286000"/>
            <a:ext cx="838200" cy="0"/>
          </a:xfrm>
          <a:prstGeom prst="line">
            <a:avLst/>
          </a:prstGeom>
          <a:noFill/>
          <a:ln w="38100">
            <a:solidFill>
              <a:srgbClr val="FB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779" name="Line 11"/>
          <p:cNvSpPr>
            <a:spLocks noChangeShapeType="1"/>
          </p:cNvSpPr>
          <p:nvPr/>
        </p:nvSpPr>
        <p:spPr bwMode="auto">
          <a:xfrm>
            <a:off x="1524000" y="3581400"/>
            <a:ext cx="1143000" cy="0"/>
          </a:xfrm>
          <a:prstGeom prst="line">
            <a:avLst/>
          </a:prstGeom>
          <a:noFill/>
          <a:ln w="34925">
            <a:solidFill>
              <a:srgbClr val="FB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6780" name="Line 12"/>
          <p:cNvSpPr>
            <a:spLocks noChangeShapeType="1"/>
          </p:cNvSpPr>
          <p:nvPr/>
        </p:nvSpPr>
        <p:spPr bwMode="auto">
          <a:xfrm>
            <a:off x="2819400" y="4419600"/>
            <a:ext cx="838200" cy="0"/>
          </a:xfrm>
          <a:prstGeom prst="line">
            <a:avLst/>
          </a:prstGeom>
          <a:noFill/>
          <a:ln w="38100">
            <a:solidFill>
              <a:srgbClr val="FB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9025" y="44450"/>
            <a:ext cx="4503738" cy="6594475"/>
          </a:xfrm>
          <a:prstGeom prst="rect">
            <a:avLst/>
          </a:prstGeom>
          <a:noFill/>
        </p:spPr>
      </p:pic>
      <p:sp>
        <p:nvSpPr>
          <p:cNvPr id="417795" name="Text Box 3"/>
          <p:cNvSpPr txBox="1">
            <a:spLocks noChangeArrowheads="1"/>
          </p:cNvSpPr>
          <p:nvPr/>
        </p:nvSpPr>
        <p:spPr bwMode="auto">
          <a:xfrm>
            <a:off x="304800" y="4876800"/>
            <a:ext cx="19129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BFF00"/>
                </a:solidFill>
              </a:rPr>
              <a:t>Eventually,</a:t>
            </a:r>
          </a:p>
          <a:p>
            <a:r>
              <a:rPr lang="en-US" sz="2800" b="1">
                <a:solidFill>
                  <a:srgbClr val="FBFF00"/>
                </a:solidFill>
              </a:rPr>
              <a:t>You’ll </a:t>
            </a:r>
          </a:p>
          <a:p>
            <a:r>
              <a:rPr lang="en-US" sz="2800" b="1">
                <a:solidFill>
                  <a:srgbClr val="FF002A"/>
                </a:solidFill>
              </a:rPr>
              <a:t>Make This</a:t>
            </a:r>
            <a:endParaRPr lang="en-US"/>
          </a:p>
        </p:txBody>
      </p:sp>
      <p:sp>
        <p:nvSpPr>
          <p:cNvPr id="417796" name="Line 4"/>
          <p:cNvSpPr>
            <a:spLocks noChangeShapeType="1"/>
          </p:cNvSpPr>
          <p:nvPr/>
        </p:nvSpPr>
        <p:spPr bwMode="auto">
          <a:xfrm>
            <a:off x="2209800" y="6019800"/>
            <a:ext cx="14478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Text Box 2"/>
          <p:cNvSpPr txBox="1">
            <a:spLocks noChangeArrowheads="1"/>
          </p:cNvSpPr>
          <p:nvPr/>
        </p:nvSpPr>
        <p:spPr bwMode="auto">
          <a:xfrm>
            <a:off x="601663" y="1752600"/>
            <a:ext cx="78057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1"/>
              <a:t>Let’s take a very close look at</a:t>
            </a:r>
          </a:p>
          <a:p>
            <a:pPr algn="ctr"/>
            <a:r>
              <a:rPr lang="en-US" sz="4000" b="1"/>
              <a:t>the square wave and triangle wave,</a:t>
            </a:r>
          </a:p>
          <a:p>
            <a:pPr algn="ctr"/>
            <a:r>
              <a:rPr lang="en-US" sz="4000" b="1"/>
              <a:t>side-by-side….</a:t>
            </a:r>
            <a:endParaRPr lang="en-US" sz="2800" b="1"/>
          </a:p>
          <a:p>
            <a:pPr algn="ctr"/>
            <a:endParaRPr lang="en-US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990600"/>
          </a:xfrm>
          <a:noFill/>
          <a:ln/>
        </p:spPr>
        <p:txBody>
          <a:bodyPr/>
          <a:lstStyle/>
          <a:p>
            <a:r>
              <a:rPr lang="en-US" sz="3600" b="1" u="sng">
                <a:solidFill>
                  <a:srgbClr val="FBFF00"/>
                </a:solidFill>
              </a:rPr>
              <a:t>Part 1: Waves &amp; Fourier Analysis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7" name="Picture 3"/>
          <p:cNvPicPr>
            <a:picLocks noChangeAspect="1" noChangeArrowheads="1"/>
          </p:cNvPicPr>
          <p:nvPr/>
        </p:nvPicPr>
        <p:blipFill>
          <a:blip r:embed="rId2" cstate="print"/>
          <a:srcRect r="48534" b="2431"/>
          <a:stretch>
            <a:fillRect/>
          </a:stretch>
        </p:blipFill>
        <p:spPr bwMode="auto">
          <a:xfrm>
            <a:off x="2362200" y="0"/>
            <a:ext cx="2328863" cy="6607175"/>
          </a:xfrm>
          <a:prstGeom prst="rect">
            <a:avLst/>
          </a:prstGeom>
          <a:noFill/>
        </p:spPr>
      </p:pic>
      <p:pic>
        <p:nvPicPr>
          <p:cNvPr id="410628" name="Picture 4"/>
          <p:cNvPicPr>
            <a:picLocks noChangeAspect="1" noChangeArrowheads="1"/>
          </p:cNvPicPr>
          <p:nvPr/>
        </p:nvPicPr>
        <p:blipFill>
          <a:blip r:embed="rId3" cstate="print"/>
          <a:srcRect r="48730"/>
          <a:stretch>
            <a:fillRect/>
          </a:stretch>
        </p:blipFill>
        <p:spPr bwMode="auto">
          <a:xfrm>
            <a:off x="4800600" y="0"/>
            <a:ext cx="2309813" cy="6594475"/>
          </a:xfrm>
          <a:prstGeom prst="rect">
            <a:avLst/>
          </a:prstGeom>
          <a:noFill/>
        </p:spPr>
      </p:pic>
      <p:sp>
        <p:nvSpPr>
          <p:cNvPr id="410629" name="Text Box 5"/>
          <p:cNvSpPr txBox="1">
            <a:spLocks noChangeArrowheads="1"/>
          </p:cNvSpPr>
          <p:nvPr/>
        </p:nvSpPr>
        <p:spPr bwMode="auto">
          <a:xfrm>
            <a:off x="914400" y="5562600"/>
            <a:ext cx="12715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FBFF00"/>
                </a:solidFill>
              </a:rPr>
              <a:t>Square</a:t>
            </a:r>
          </a:p>
          <a:p>
            <a:pPr algn="ctr"/>
            <a:r>
              <a:rPr lang="en-US" sz="2800" b="1">
                <a:solidFill>
                  <a:srgbClr val="FBFF00"/>
                </a:solidFill>
              </a:rPr>
              <a:t>Wave</a:t>
            </a:r>
            <a:endParaRPr lang="en-US"/>
          </a:p>
        </p:txBody>
      </p:sp>
      <p:sp>
        <p:nvSpPr>
          <p:cNvPr id="410631" name="Text Box 7"/>
          <p:cNvSpPr txBox="1">
            <a:spLocks noChangeArrowheads="1"/>
          </p:cNvSpPr>
          <p:nvPr/>
        </p:nvSpPr>
        <p:spPr bwMode="auto">
          <a:xfrm>
            <a:off x="7232650" y="5562600"/>
            <a:ext cx="14859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FBFF00"/>
                </a:solidFill>
              </a:rPr>
              <a:t>Triangle</a:t>
            </a:r>
          </a:p>
          <a:p>
            <a:pPr algn="ctr"/>
            <a:r>
              <a:rPr lang="en-US" sz="2800" b="1">
                <a:solidFill>
                  <a:srgbClr val="FBFF00"/>
                </a:solidFill>
              </a:rPr>
              <a:t>Wave</a:t>
            </a:r>
            <a:endParaRPr lang="en-US"/>
          </a:p>
        </p:txBody>
      </p:sp>
      <p:sp>
        <p:nvSpPr>
          <p:cNvPr id="410632" name="Oval 8"/>
          <p:cNvSpPr>
            <a:spLocks noChangeArrowheads="1"/>
          </p:cNvSpPr>
          <p:nvPr/>
        </p:nvSpPr>
        <p:spPr bwMode="auto">
          <a:xfrm>
            <a:off x="3505200" y="1524000"/>
            <a:ext cx="381000" cy="381000"/>
          </a:xfrm>
          <a:prstGeom prst="ellipse">
            <a:avLst/>
          </a:prstGeom>
          <a:noFill/>
          <a:ln w="34925">
            <a:solidFill>
              <a:srgbClr val="FF002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34" name="Oval 10"/>
          <p:cNvSpPr>
            <a:spLocks noChangeArrowheads="1"/>
          </p:cNvSpPr>
          <p:nvPr/>
        </p:nvSpPr>
        <p:spPr bwMode="auto">
          <a:xfrm>
            <a:off x="5943600" y="1447800"/>
            <a:ext cx="381000" cy="381000"/>
          </a:xfrm>
          <a:prstGeom prst="ellipse">
            <a:avLst/>
          </a:prstGeom>
          <a:noFill/>
          <a:ln w="34925">
            <a:solidFill>
              <a:srgbClr val="FF002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35" name="Text Box 11"/>
          <p:cNvSpPr txBox="1">
            <a:spLocks noChangeArrowheads="1"/>
          </p:cNvSpPr>
          <p:nvPr/>
        </p:nvSpPr>
        <p:spPr bwMode="auto">
          <a:xfrm>
            <a:off x="233363" y="990600"/>
            <a:ext cx="2063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BFF00"/>
                </a:solidFill>
              </a:rPr>
              <a:t>Note the slight</a:t>
            </a:r>
          </a:p>
          <a:p>
            <a:pPr algn="ctr"/>
            <a:r>
              <a:rPr lang="en-US" sz="2400" b="1">
                <a:solidFill>
                  <a:srgbClr val="FBFF00"/>
                </a:solidFill>
              </a:rPr>
              <a:t>differences in</a:t>
            </a:r>
          </a:p>
          <a:p>
            <a:pPr algn="ctr"/>
            <a:r>
              <a:rPr lang="en-US" sz="2400" b="1">
                <a:solidFill>
                  <a:srgbClr val="FBFF00"/>
                </a:solidFill>
              </a:rPr>
              <a:t>starting phase</a:t>
            </a:r>
          </a:p>
          <a:p>
            <a:pPr algn="ctr"/>
            <a:r>
              <a:rPr lang="en-US" sz="2400" b="1">
                <a:solidFill>
                  <a:srgbClr val="FBFF00"/>
                </a:solidFill>
              </a:rPr>
              <a:t>(in red circles)</a:t>
            </a:r>
            <a:endParaRPr lang="en-US"/>
          </a:p>
        </p:txBody>
      </p:sp>
      <p:sp>
        <p:nvSpPr>
          <p:cNvPr id="410637" name="Oval 13"/>
          <p:cNvSpPr>
            <a:spLocks noChangeArrowheads="1"/>
          </p:cNvSpPr>
          <p:nvPr/>
        </p:nvSpPr>
        <p:spPr bwMode="auto">
          <a:xfrm>
            <a:off x="5943600" y="3657600"/>
            <a:ext cx="381000" cy="381000"/>
          </a:xfrm>
          <a:prstGeom prst="ellipse">
            <a:avLst/>
          </a:prstGeom>
          <a:noFill/>
          <a:ln w="34925">
            <a:solidFill>
              <a:srgbClr val="FF002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38" name="Oval 14"/>
          <p:cNvSpPr>
            <a:spLocks noChangeArrowheads="1"/>
          </p:cNvSpPr>
          <p:nvPr/>
        </p:nvSpPr>
        <p:spPr bwMode="auto">
          <a:xfrm>
            <a:off x="3429000" y="3657600"/>
            <a:ext cx="381000" cy="381000"/>
          </a:xfrm>
          <a:prstGeom prst="ellipse">
            <a:avLst/>
          </a:prstGeom>
          <a:noFill/>
          <a:ln w="34925">
            <a:solidFill>
              <a:srgbClr val="FF002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639" name="Text Box 15"/>
          <p:cNvSpPr txBox="1">
            <a:spLocks noChangeArrowheads="1"/>
          </p:cNvSpPr>
          <p:nvPr/>
        </p:nvSpPr>
        <p:spPr bwMode="auto">
          <a:xfrm>
            <a:off x="7467600" y="481013"/>
            <a:ext cx="1190625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The phase</a:t>
            </a:r>
          </a:p>
          <a:p>
            <a:r>
              <a:rPr lang="en-US" sz="1600"/>
              <a:t>difference</a:t>
            </a:r>
          </a:p>
          <a:p>
            <a:r>
              <a:rPr lang="en-US" sz="1600"/>
              <a:t>should be</a:t>
            </a:r>
          </a:p>
          <a:p>
            <a:r>
              <a:rPr lang="en-US" sz="1600"/>
              <a:t>180 deg,</a:t>
            </a:r>
          </a:p>
          <a:p>
            <a:r>
              <a:rPr lang="en-US" sz="1600"/>
              <a:t>but the </a:t>
            </a:r>
          </a:p>
          <a:p>
            <a:r>
              <a:rPr lang="en-US" sz="1600"/>
              <a:t>schematic</a:t>
            </a:r>
          </a:p>
          <a:p>
            <a:r>
              <a:rPr lang="en-US" sz="1600"/>
              <a:t>shows a</a:t>
            </a:r>
          </a:p>
          <a:p>
            <a:r>
              <a:rPr lang="en-US" sz="1600"/>
              <a:t>90 deg </a:t>
            </a:r>
          </a:p>
          <a:p>
            <a:r>
              <a:rPr lang="en-US" sz="1600"/>
              <a:t>difference</a:t>
            </a:r>
          </a:p>
          <a:p>
            <a:r>
              <a:rPr lang="en-US" sz="1600"/>
              <a:t>(quarter</a:t>
            </a:r>
          </a:p>
          <a:p>
            <a:r>
              <a:rPr lang="en-US" sz="1600"/>
              <a:t>cycle rather</a:t>
            </a:r>
          </a:p>
          <a:p>
            <a:r>
              <a:rPr lang="en-US" sz="1600"/>
              <a:t>than a half </a:t>
            </a:r>
          </a:p>
          <a:p>
            <a:r>
              <a:rPr lang="en-US" sz="1600"/>
              <a:t>cycle).</a:t>
            </a:r>
          </a:p>
          <a:p>
            <a:r>
              <a:rPr lang="en-US" sz="1600"/>
              <a:t>Sorry about </a:t>
            </a:r>
          </a:p>
          <a:p>
            <a:r>
              <a:rPr lang="en-US" sz="1600"/>
              <a:t>That.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Text Box 2"/>
          <p:cNvSpPr txBox="1">
            <a:spLocks noChangeArrowheads="1"/>
          </p:cNvSpPr>
          <p:nvPr/>
        </p:nvSpPr>
        <p:spPr bwMode="auto">
          <a:xfrm>
            <a:off x="1366838" y="1889125"/>
            <a:ext cx="6249987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By shifting the components </a:t>
            </a:r>
            <a:r>
              <a:rPr lang="en-US" sz="2800" b="1">
                <a:solidFill>
                  <a:srgbClr val="FCFF17"/>
                </a:solidFill>
              </a:rPr>
              <a:t>180 degrees</a:t>
            </a:r>
            <a:r>
              <a:rPr lang="en-US" sz="2800" b="1"/>
              <a:t>,</a:t>
            </a:r>
          </a:p>
          <a:p>
            <a:pPr algn="ctr"/>
            <a:r>
              <a:rPr lang="en-US" sz="2800" b="1"/>
              <a:t>a different image is produced, namely,</a:t>
            </a:r>
          </a:p>
          <a:p>
            <a:pPr algn="ctr"/>
            <a:r>
              <a:rPr lang="en-US" sz="2800" b="1"/>
              <a:t>a triangle wave (not a square wave).</a:t>
            </a:r>
          </a:p>
          <a:p>
            <a:pPr algn="ctr"/>
            <a:endParaRPr lang="en-US" sz="2800" b="1"/>
          </a:p>
          <a:p>
            <a:pPr algn="ctr"/>
            <a:r>
              <a:rPr lang="en-US" sz="2800" b="1"/>
              <a:t>So, Phase Matters!</a:t>
            </a:r>
          </a:p>
          <a:p>
            <a:pPr algn="ctr"/>
            <a:endParaRPr lang="en-US" sz="2800" b="1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990600"/>
          </a:xfrm>
          <a:noFill/>
          <a:ln/>
        </p:spPr>
        <p:txBody>
          <a:bodyPr/>
          <a:lstStyle/>
          <a:p>
            <a:r>
              <a:rPr lang="en-US" sz="3600" b="1" u="sng">
                <a:solidFill>
                  <a:srgbClr val="FCFF17"/>
                </a:solidFill>
              </a:rPr>
              <a:t>Part 1: Waves &amp; Fourier Analysis</a:t>
            </a:r>
            <a:endParaRPr lang="en-US" sz="3600" b="1" u="sng">
              <a:solidFill>
                <a:srgbClr val="FBFF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z="3600" b="1" u="sng">
                <a:solidFill>
                  <a:srgbClr val="FBFF00"/>
                </a:solidFill>
              </a:rPr>
              <a:t>Part 1: Waves &amp; Fourier Analysis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53400" cy="5029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Times" charset="0"/>
              <a:buAutoNum type="arabicPeriod"/>
            </a:pPr>
            <a:r>
              <a:rPr lang="en-US" sz="2400" b="1">
                <a:solidFill>
                  <a:schemeClr val="bg1"/>
                </a:solidFill>
              </a:rPr>
              <a:t>Different spatial frequencies specify how light is distributed at various spatial scales.</a:t>
            </a:r>
          </a:p>
          <a:p>
            <a:pPr marL="609600" indent="-609600">
              <a:lnSpc>
                <a:spcPct val="90000"/>
              </a:lnSpc>
              <a:buFont typeface="Times" charset="0"/>
              <a:buAutoNum type="arabicPeriod"/>
            </a:pPr>
            <a:endParaRPr lang="en-US" sz="2400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 typeface="Times" charset="0"/>
              <a:buAutoNum type="arabicPeriod"/>
            </a:pPr>
            <a:r>
              <a:rPr lang="en-US" sz="2400" b="1">
                <a:solidFill>
                  <a:schemeClr val="bg1"/>
                </a:solidFill>
              </a:rPr>
              <a:t>Low spatial frequencies specify the most global spatial scales (i.e., ground versus sky). “Low pass” images appear blury, and lack fine detail.</a:t>
            </a:r>
          </a:p>
          <a:p>
            <a:pPr marL="609600" indent="-609600">
              <a:lnSpc>
                <a:spcPct val="90000"/>
              </a:lnSpc>
              <a:buFont typeface="Times" charset="0"/>
              <a:buAutoNum type="arabicPeriod"/>
            </a:pPr>
            <a:endParaRPr lang="en-US" sz="2400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 typeface="Times" charset="0"/>
              <a:buAutoNum type="arabicPeriod"/>
            </a:pPr>
            <a:r>
              <a:rPr lang="en-US" sz="2400" b="1">
                <a:solidFill>
                  <a:schemeClr val="bg1"/>
                </a:solidFill>
              </a:rPr>
              <a:t>High spatial frequencies specify the finest spatial scales. “High pass” images appear as outlines, showing the boarders between objects.</a:t>
            </a:r>
          </a:p>
          <a:p>
            <a:pPr marL="609600" indent="-609600">
              <a:lnSpc>
                <a:spcPct val="90000"/>
              </a:lnSpc>
              <a:buFont typeface="Times" charset="0"/>
              <a:buAutoNum type="arabicPeriod"/>
            </a:pPr>
            <a:endParaRPr lang="en-US" sz="2400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 typeface="Times" charset="0"/>
              <a:buAutoNum type="arabicPeriod"/>
            </a:pPr>
            <a:r>
              <a:rPr lang="en-US" sz="2400" b="1">
                <a:solidFill>
                  <a:schemeClr val="bg1"/>
                </a:solidFill>
              </a:rPr>
              <a:t>Intermediate spatial frequencies specify information at scales between the two extremes.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z="3600" b="1" u="sng">
                <a:solidFill>
                  <a:srgbClr val="FBFF00"/>
                </a:solidFill>
              </a:rPr>
              <a:t>Part 1: Waves &amp; Fourier Analysis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53400" cy="5029200"/>
          </a:xfrm>
        </p:spPr>
        <p:txBody>
          <a:bodyPr/>
          <a:lstStyle/>
          <a:p>
            <a:pPr marL="609600" indent="-609600">
              <a:buFont typeface="Times" charset="0"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The cycles of waves can be described by four features, or “parameters”.</a:t>
            </a:r>
          </a:p>
          <a:p>
            <a:pPr marL="609600" indent="-609600">
              <a:buFont typeface="Times" charset="0"/>
              <a:buAutoNum type="arabicPeriod"/>
            </a:pPr>
            <a:endParaRPr lang="en-US" sz="2800" b="1">
              <a:solidFill>
                <a:schemeClr val="bg1"/>
              </a:solidFill>
            </a:endParaRPr>
          </a:p>
          <a:p>
            <a:pPr marL="609600" indent="-609600">
              <a:buFont typeface="Times" charset="0"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These are Frequency, Amplitude, Phase, and Orientation.</a:t>
            </a:r>
          </a:p>
          <a:p>
            <a:pPr marL="609600" indent="-609600">
              <a:buFont typeface="Times" charset="0"/>
              <a:buAutoNum type="arabicPeriod"/>
            </a:pPr>
            <a:endParaRPr lang="en-US" sz="2800" b="1">
              <a:solidFill>
                <a:schemeClr val="bg1"/>
              </a:solidFill>
            </a:endParaRPr>
          </a:p>
          <a:p>
            <a:pPr marL="609600" indent="-609600">
              <a:buFont typeface="Times" charset="0"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A helpful acronym is F.A.P.O..</a:t>
            </a:r>
          </a:p>
          <a:p>
            <a:pPr marL="609600" indent="-609600">
              <a:buFont typeface="Times" charset="0"/>
              <a:buAutoNum type="arabicPeriod"/>
            </a:pPr>
            <a:endParaRPr lang="en-US" sz="2800" b="1">
              <a:solidFill>
                <a:schemeClr val="bg1"/>
              </a:solidFill>
            </a:endParaRPr>
          </a:p>
          <a:p>
            <a:pPr marL="609600" indent="-609600">
              <a:buFont typeface="Times" charset="0"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Let’s see examples of how each parameter…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088" y="2436813"/>
            <a:ext cx="6219825" cy="1984375"/>
          </a:xfrm>
          <a:prstGeom prst="rect">
            <a:avLst/>
          </a:prstGeom>
          <a:noFill/>
        </p:spPr>
      </p:pic>
      <p:sp>
        <p:nvSpPr>
          <p:cNvPr id="29389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noFill/>
          <a:ln/>
        </p:spPr>
        <p:txBody>
          <a:bodyPr/>
          <a:lstStyle/>
          <a:p>
            <a:r>
              <a:rPr lang="en-US" sz="3600" b="1" u="sng">
                <a:solidFill>
                  <a:srgbClr val="FBFF00"/>
                </a:solidFill>
              </a:rPr>
              <a:t>Part 1: Waves &amp; Fourier Analysis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200"/>
            <a:ext cx="5465763" cy="3465513"/>
          </a:xfrm>
          <a:prstGeom prst="rect">
            <a:avLst/>
          </a:prstGeom>
          <a:noFill/>
        </p:spPr>
      </p:pic>
      <p:sp>
        <p:nvSpPr>
          <p:cNvPr id="283653" name="Rectangle 5"/>
          <p:cNvSpPr>
            <a:spLocks noChangeArrowheads="1"/>
          </p:cNvSpPr>
          <p:nvPr/>
        </p:nvSpPr>
        <p:spPr bwMode="auto">
          <a:xfrm>
            <a:off x="2286000" y="381000"/>
            <a:ext cx="445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u="sng">
                <a:solidFill>
                  <a:srgbClr val="FBFF00"/>
                </a:solidFill>
              </a:rPr>
              <a:t>Some More Examples</a:t>
            </a:r>
          </a:p>
        </p:txBody>
      </p:sp>
      <p:sp>
        <p:nvSpPr>
          <p:cNvPr id="283654" name="Text Box 6"/>
          <p:cNvSpPr txBox="1">
            <a:spLocks noChangeArrowheads="1"/>
          </p:cNvSpPr>
          <p:nvPr/>
        </p:nvSpPr>
        <p:spPr bwMode="auto">
          <a:xfrm>
            <a:off x="1447800" y="1371600"/>
            <a:ext cx="6153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u="sng">
                <a:solidFill>
                  <a:srgbClr val="FBFF00"/>
                </a:solidFill>
              </a:rPr>
              <a:t>Potential Pop Quiz Question:</a:t>
            </a:r>
            <a:r>
              <a:rPr lang="en-US" sz="2400">
                <a:solidFill>
                  <a:srgbClr val="FBFF00"/>
                </a:solidFill>
              </a:rPr>
              <a:t> In your own words</a:t>
            </a:r>
          </a:p>
          <a:p>
            <a:r>
              <a:rPr lang="en-US" sz="2400">
                <a:solidFill>
                  <a:srgbClr val="FBFF00"/>
                </a:solidFill>
              </a:rPr>
              <a:t>Explain what is happening in the diagram below.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Text Box 2"/>
          <p:cNvSpPr txBox="1">
            <a:spLocks noChangeArrowheads="1"/>
          </p:cNvSpPr>
          <p:nvPr/>
        </p:nvSpPr>
        <p:spPr bwMode="auto">
          <a:xfrm>
            <a:off x="661988" y="1889125"/>
            <a:ext cx="76454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It is a </a:t>
            </a:r>
            <a:r>
              <a:rPr lang="en-US" sz="2800" b="1" u="sng"/>
              <a:t>FACT</a:t>
            </a:r>
            <a:r>
              <a:rPr lang="en-US" sz="2800" b="1"/>
              <a:t> that any image can be</a:t>
            </a:r>
          </a:p>
          <a:p>
            <a:pPr algn="ctr"/>
            <a:r>
              <a:rPr lang="en-US" sz="2800" b="1"/>
              <a:t>decomposed into its “Fourier Components”</a:t>
            </a:r>
          </a:p>
          <a:p>
            <a:pPr algn="ctr"/>
            <a:endParaRPr lang="en-US" sz="2800" b="1"/>
          </a:p>
          <a:p>
            <a:pPr algn="ctr"/>
            <a:endParaRPr lang="en-US" sz="2800" b="1"/>
          </a:p>
          <a:p>
            <a:pPr algn="ctr"/>
            <a:r>
              <a:rPr lang="en-US" sz="2800" b="1"/>
              <a:t>But is it true that our visual systems</a:t>
            </a:r>
          </a:p>
          <a:p>
            <a:pPr algn="ctr"/>
            <a:r>
              <a:rPr lang="en-US" sz="2800" b="1"/>
              <a:t>conduct a Fourier Analysis on the retinal image?</a:t>
            </a:r>
            <a:r>
              <a:rPr lang="en-US" sz="2000" b="1">
                <a:solidFill>
                  <a:srgbClr val="FCFF17"/>
                </a:solidFill>
              </a:rPr>
              <a:t> </a:t>
            </a:r>
            <a:endParaRPr lang="en-US"/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990600"/>
          </a:xfrm>
          <a:noFill/>
          <a:ln/>
        </p:spPr>
        <p:txBody>
          <a:bodyPr/>
          <a:lstStyle/>
          <a:p>
            <a:r>
              <a:rPr lang="en-US" sz="3600" b="1" u="sng">
                <a:solidFill>
                  <a:srgbClr val="FBFF00"/>
                </a:solidFill>
              </a:rPr>
              <a:t>Part 1: Waves &amp; Fourier Analysis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7775" y="2057400"/>
            <a:ext cx="23241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1955" name="Text Box 3"/>
          <p:cNvSpPr txBox="1">
            <a:spLocks noChangeArrowheads="1"/>
          </p:cNvSpPr>
          <p:nvPr/>
        </p:nvSpPr>
        <p:spPr bwMode="auto">
          <a:xfrm>
            <a:off x="663575" y="609600"/>
            <a:ext cx="8328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Here’s The RF Of A Visual Neuron </a:t>
            </a:r>
            <a:endParaRPr lang="en-US"/>
          </a:p>
        </p:txBody>
      </p:sp>
      <p:sp>
        <p:nvSpPr>
          <p:cNvPr id="381956" name="Text Box 4"/>
          <p:cNvSpPr txBox="1">
            <a:spLocks noChangeArrowheads="1"/>
          </p:cNvSpPr>
          <p:nvPr/>
        </p:nvSpPr>
        <p:spPr bwMode="auto">
          <a:xfrm>
            <a:off x="4625975" y="3260725"/>
            <a:ext cx="327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+</a:t>
            </a:r>
            <a:endParaRPr lang="en-US"/>
          </a:p>
        </p:txBody>
      </p:sp>
      <p:sp>
        <p:nvSpPr>
          <p:cNvPr id="381957" name="Text Box 5"/>
          <p:cNvSpPr txBox="1">
            <a:spLocks noChangeArrowheads="1"/>
          </p:cNvSpPr>
          <p:nvPr/>
        </p:nvSpPr>
        <p:spPr bwMode="auto">
          <a:xfrm>
            <a:off x="4984750" y="3276600"/>
            <a:ext cx="327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+</a:t>
            </a:r>
            <a:endParaRPr lang="en-US"/>
          </a:p>
        </p:txBody>
      </p:sp>
      <p:sp>
        <p:nvSpPr>
          <p:cNvPr id="381958" name="Text Box 6"/>
          <p:cNvSpPr txBox="1">
            <a:spLocks noChangeArrowheads="1"/>
          </p:cNvSpPr>
          <p:nvPr/>
        </p:nvSpPr>
        <p:spPr bwMode="auto">
          <a:xfrm>
            <a:off x="4702175" y="2743200"/>
            <a:ext cx="327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+</a:t>
            </a:r>
            <a:endParaRPr lang="en-US"/>
          </a:p>
        </p:txBody>
      </p:sp>
      <p:sp>
        <p:nvSpPr>
          <p:cNvPr id="381959" name="Text Box 7"/>
          <p:cNvSpPr txBox="1">
            <a:spLocks noChangeArrowheads="1"/>
          </p:cNvSpPr>
          <p:nvPr/>
        </p:nvSpPr>
        <p:spPr bwMode="auto">
          <a:xfrm>
            <a:off x="4984750" y="2819400"/>
            <a:ext cx="327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+</a:t>
            </a:r>
            <a:endParaRPr lang="en-US"/>
          </a:p>
        </p:txBody>
      </p:sp>
      <p:sp>
        <p:nvSpPr>
          <p:cNvPr id="381960" name="Text Box 8"/>
          <p:cNvSpPr txBox="1">
            <a:spLocks noChangeArrowheads="1"/>
          </p:cNvSpPr>
          <p:nvPr/>
        </p:nvSpPr>
        <p:spPr bwMode="auto">
          <a:xfrm>
            <a:off x="5137150" y="3108325"/>
            <a:ext cx="327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+</a:t>
            </a:r>
            <a:endParaRPr lang="en-US"/>
          </a:p>
        </p:txBody>
      </p:sp>
      <p:sp>
        <p:nvSpPr>
          <p:cNvPr id="381961" name="Text Box 9"/>
          <p:cNvSpPr txBox="1">
            <a:spLocks noChangeArrowheads="1"/>
          </p:cNvSpPr>
          <p:nvPr/>
        </p:nvSpPr>
        <p:spPr bwMode="auto">
          <a:xfrm>
            <a:off x="4549775" y="2819400"/>
            <a:ext cx="327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+</a:t>
            </a:r>
            <a:endParaRPr lang="en-US"/>
          </a:p>
        </p:txBody>
      </p:sp>
      <p:sp>
        <p:nvSpPr>
          <p:cNvPr id="381962" name="Text Box 10"/>
          <p:cNvSpPr txBox="1">
            <a:spLocks noChangeArrowheads="1"/>
          </p:cNvSpPr>
          <p:nvPr/>
        </p:nvSpPr>
        <p:spPr bwMode="auto">
          <a:xfrm>
            <a:off x="4778375" y="2971800"/>
            <a:ext cx="327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+</a:t>
            </a:r>
            <a:endParaRPr lang="en-US"/>
          </a:p>
        </p:txBody>
      </p:sp>
      <p:sp>
        <p:nvSpPr>
          <p:cNvPr id="381963" name="Text Box 11"/>
          <p:cNvSpPr txBox="1">
            <a:spLocks noChangeArrowheads="1"/>
          </p:cNvSpPr>
          <p:nvPr/>
        </p:nvSpPr>
        <p:spPr bwMode="auto">
          <a:xfrm>
            <a:off x="4473575" y="3048000"/>
            <a:ext cx="327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+</a:t>
            </a:r>
            <a:endParaRPr lang="en-US"/>
          </a:p>
        </p:txBody>
      </p:sp>
      <p:sp>
        <p:nvSpPr>
          <p:cNvPr id="381964" name="Text Box 12"/>
          <p:cNvSpPr txBox="1">
            <a:spLocks noChangeArrowheads="1"/>
          </p:cNvSpPr>
          <p:nvPr/>
        </p:nvSpPr>
        <p:spPr bwMode="auto">
          <a:xfrm>
            <a:off x="4908550" y="3108325"/>
            <a:ext cx="327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+</a:t>
            </a:r>
            <a:endParaRPr lang="en-US"/>
          </a:p>
        </p:txBody>
      </p:sp>
      <p:sp>
        <p:nvSpPr>
          <p:cNvPr id="381965" name="Text Box 13"/>
          <p:cNvSpPr txBox="1">
            <a:spLocks noChangeArrowheads="1"/>
          </p:cNvSpPr>
          <p:nvPr/>
        </p:nvSpPr>
        <p:spPr bwMode="auto">
          <a:xfrm>
            <a:off x="5137150" y="2895600"/>
            <a:ext cx="327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+</a:t>
            </a:r>
            <a:endParaRPr lang="en-US"/>
          </a:p>
        </p:txBody>
      </p:sp>
      <p:sp>
        <p:nvSpPr>
          <p:cNvPr id="381966" name="Text Box 14"/>
          <p:cNvSpPr txBox="1">
            <a:spLocks noChangeArrowheads="1"/>
          </p:cNvSpPr>
          <p:nvPr/>
        </p:nvSpPr>
        <p:spPr bwMode="auto">
          <a:xfrm>
            <a:off x="4778375" y="3641725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-</a:t>
            </a:r>
            <a:endParaRPr lang="en-US"/>
          </a:p>
        </p:txBody>
      </p:sp>
      <p:sp>
        <p:nvSpPr>
          <p:cNvPr id="381967" name="Text Box 15"/>
          <p:cNvSpPr txBox="1">
            <a:spLocks noChangeArrowheads="1"/>
          </p:cNvSpPr>
          <p:nvPr/>
        </p:nvSpPr>
        <p:spPr bwMode="auto">
          <a:xfrm>
            <a:off x="4930775" y="3794125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-</a:t>
            </a:r>
            <a:endParaRPr lang="en-US"/>
          </a:p>
        </p:txBody>
      </p:sp>
      <p:sp>
        <p:nvSpPr>
          <p:cNvPr id="381968" name="Text Box 16"/>
          <p:cNvSpPr txBox="1">
            <a:spLocks noChangeArrowheads="1"/>
          </p:cNvSpPr>
          <p:nvPr/>
        </p:nvSpPr>
        <p:spPr bwMode="auto">
          <a:xfrm>
            <a:off x="5272088" y="3505200"/>
            <a:ext cx="26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-</a:t>
            </a:r>
            <a:endParaRPr lang="en-US"/>
          </a:p>
        </p:txBody>
      </p:sp>
      <p:sp>
        <p:nvSpPr>
          <p:cNvPr id="381969" name="Text Box 17"/>
          <p:cNvSpPr txBox="1">
            <a:spLocks noChangeArrowheads="1"/>
          </p:cNvSpPr>
          <p:nvPr/>
        </p:nvSpPr>
        <p:spPr bwMode="auto">
          <a:xfrm>
            <a:off x="5083175" y="2286000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-</a:t>
            </a:r>
            <a:endParaRPr lang="en-US"/>
          </a:p>
        </p:txBody>
      </p:sp>
      <p:sp>
        <p:nvSpPr>
          <p:cNvPr id="381970" name="Text Box 18"/>
          <p:cNvSpPr txBox="1">
            <a:spLocks noChangeArrowheads="1"/>
          </p:cNvSpPr>
          <p:nvPr/>
        </p:nvSpPr>
        <p:spPr bwMode="auto">
          <a:xfrm>
            <a:off x="5653088" y="3048000"/>
            <a:ext cx="26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-</a:t>
            </a:r>
            <a:endParaRPr lang="en-US"/>
          </a:p>
        </p:txBody>
      </p:sp>
      <p:sp>
        <p:nvSpPr>
          <p:cNvPr id="381971" name="Text Box 19"/>
          <p:cNvSpPr txBox="1">
            <a:spLocks noChangeArrowheads="1"/>
          </p:cNvSpPr>
          <p:nvPr/>
        </p:nvSpPr>
        <p:spPr bwMode="auto">
          <a:xfrm>
            <a:off x="5424488" y="3657600"/>
            <a:ext cx="26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-</a:t>
            </a:r>
            <a:endParaRPr lang="en-US"/>
          </a:p>
        </p:txBody>
      </p:sp>
      <p:sp>
        <p:nvSpPr>
          <p:cNvPr id="381972" name="Text Box 20"/>
          <p:cNvSpPr txBox="1">
            <a:spLocks noChangeArrowheads="1"/>
          </p:cNvSpPr>
          <p:nvPr/>
        </p:nvSpPr>
        <p:spPr bwMode="auto">
          <a:xfrm>
            <a:off x="4016375" y="2971800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-</a:t>
            </a:r>
            <a:endParaRPr lang="en-US"/>
          </a:p>
        </p:txBody>
      </p:sp>
      <p:sp>
        <p:nvSpPr>
          <p:cNvPr id="381973" name="Text Box 21"/>
          <p:cNvSpPr txBox="1">
            <a:spLocks noChangeArrowheads="1"/>
          </p:cNvSpPr>
          <p:nvPr/>
        </p:nvSpPr>
        <p:spPr bwMode="auto">
          <a:xfrm>
            <a:off x="4244975" y="3657600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-</a:t>
            </a:r>
            <a:endParaRPr lang="en-US"/>
          </a:p>
        </p:txBody>
      </p:sp>
      <p:sp>
        <p:nvSpPr>
          <p:cNvPr id="381974" name="Text Box 22"/>
          <p:cNvSpPr txBox="1">
            <a:spLocks noChangeArrowheads="1"/>
          </p:cNvSpPr>
          <p:nvPr/>
        </p:nvSpPr>
        <p:spPr bwMode="auto">
          <a:xfrm>
            <a:off x="5083175" y="3886200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-</a:t>
            </a:r>
            <a:endParaRPr lang="en-US"/>
          </a:p>
        </p:txBody>
      </p:sp>
      <p:sp>
        <p:nvSpPr>
          <p:cNvPr id="381975" name="Text Box 23"/>
          <p:cNvSpPr txBox="1">
            <a:spLocks noChangeArrowheads="1"/>
          </p:cNvSpPr>
          <p:nvPr/>
        </p:nvSpPr>
        <p:spPr bwMode="auto">
          <a:xfrm>
            <a:off x="4473575" y="3886200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-</a:t>
            </a:r>
            <a:endParaRPr lang="en-US"/>
          </a:p>
        </p:txBody>
      </p:sp>
      <p:sp>
        <p:nvSpPr>
          <p:cNvPr id="381976" name="Text Box 24"/>
          <p:cNvSpPr txBox="1">
            <a:spLocks noChangeArrowheads="1"/>
          </p:cNvSpPr>
          <p:nvPr/>
        </p:nvSpPr>
        <p:spPr bwMode="auto">
          <a:xfrm>
            <a:off x="4321175" y="2438400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-</a:t>
            </a:r>
            <a:endParaRPr lang="en-US"/>
          </a:p>
        </p:txBody>
      </p:sp>
      <p:sp>
        <p:nvSpPr>
          <p:cNvPr id="381977" name="Text Box 25"/>
          <p:cNvSpPr txBox="1">
            <a:spLocks noChangeArrowheads="1"/>
          </p:cNvSpPr>
          <p:nvPr/>
        </p:nvSpPr>
        <p:spPr bwMode="auto">
          <a:xfrm>
            <a:off x="5500688" y="2667000"/>
            <a:ext cx="26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-</a:t>
            </a:r>
            <a:endParaRPr lang="en-US"/>
          </a:p>
        </p:txBody>
      </p:sp>
      <p:sp>
        <p:nvSpPr>
          <p:cNvPr id="381978" name="Text Box 26"/>
          <p:cNvSpPr txBox="1">
            <a:spLocks noChangeArrowheads="1"/>
          </p:cNvSpPr>
          <p:nvPr/>
        </p:nvSpPr>
        <p:spPr bwMode="auto">
          <a:xfrm>
            <a:off x="4625975" y="2209800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-</a:t>
            </a:r>
            <a:endParaRPr lang="en-US"/>
          </a:p>
        </p:txBody>
      </p:sp>
      <p:sp>
        <p:nvSpPr>
          <p:cNvPr id="381979" name="Text Box 27"/>
          <p:cNvSpPr txBox="1">
            <a:spLocks noChangeArrowheads="1"/>
          </p:cNvSpPr>
          <p:nvPr/>
        </p:nvSpPr>
        <p:spPr bwMode="auto">
          <a:xfrm>
            <a:off x="5083175" y="2057400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-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004" name="Group 28"/>
          <p:cNvGrpSpPr>
            <a:grpSpLocks/>
          </p:cNvGrpSpPr>
          <p:nvPr/>
        </p:nvGrpSpPr>
        <p:grpSpPr bwMode="auto">
          <a:xfrm>
            <a:off x="3924300" y="3390900"/>
            <a:ext cx="2324100" cy="2324100"/>
            <a:chOff x="2160" y="1296"/>
            <a:chExt cx="1464" cy="1464"/>
          </a:xfrm>
        </p:grpSpPr>
        <p:pic>
          <p:nvPicPr>
            <p:cNvPr id="38297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60" y="1296"/>
              <a:ext cx="1464" cy="1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2980" name="Text Box 4"/>
            <p:cNvSpPr txBox="1">
              <a:spLocks noChangeArrowheads="1"/>
            </p:cNvSpPr>
            <p:nvPr/>
          </p:nvSpPr>
          <p:spPr bwMode="auto">
            <a:xfrm>
              <a:off x="2688" y="2054"/>
              <a:ext cx="2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+</a:t>
              </a:r>
              <a:endParaRPr lang="en-US"/>
            </a:p>
          </p:txBody>
        </p:sp>
        <p:sp>
          <p:nvSpPr>
            <p:cNvPr id="382981" name="Text Box 5"/>
            <p:cNvSpPr txBox="1">
              <a:spLocks noChangeArrowheads="1"/>
            </p:cNvSpPr>
            <p:nvPr/>
          </p:nvSpPr>
          <p:spPr bwMode="auto">
            <a:xfrm>
              <a:off x="2914" y="2064"/>
              <a:ext cx="2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+</a:t>
              </a:r>
              <a:endParaRPr lang="en-US"/>
            </a:p>
          </p:txBody>
        </p:sp>
        <p:sp>
          <p:nvSpPr>
            <p:cNvPr id="382982" name="Text Box 6"/>
            <p:cNvSpPr txBox="1">
              <a:spLocks noChangeArrowheads="1"/>
            </p:cNvSpPr>
            <p:nvPr/>
          </p:nvSpPr>
          <p:spPr bwMode="auto">
            <a:xfrm>
              <a:off x="2736" y="1728"/>
              <a:ext cx="2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+</a:t>
              </a:r>
              <a:endParaRPr lang="en-US"/>
            </a:p>
          </p:txBody>
        </p:sp>
        <p:sp>
          <p:nvSpPr>
            <p:cNvPr id="382983" name="Text Box 7"/>
            <p:cNvSpPr txBox="1">
              <a:spLocks noChangeArrowheads="1"/>
            </p:cNvSpPr>
            <p:nvPr/>
          </p:nvSpPr>
          <p:spPr bwMode="auto">
            <a:xfrm>
              <a:off x="2914" y="1776"/>
              <a:ext cx="2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+</a:t>
              </a:r>
              <a:endParaRPr lang="en-US"/>
            </a:p>
          </p:txBody>
        </p:sp>
        <p:sp>
          <p:nvSpPr>
            <p:cNvPr id="382984" name="Text Box 8"/>
            <p:cNvSpPr txBox="1">
              <a:spLocks noChangeArrowheads="1"/>
            </p:cNvSpPr>
            <p:nvPr/>
          </p:nvSpPr>
          <p:spPr bwMode="auto">
            <a:xfrm>
              <a:off x="3010" y="1958"/>
              <a:ext cx="2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+</a:t>
              </a:r>
              <a:endParaRPr lang="en-US"/>
            </a:p>
          </p:txBody>
        </p:sp>
        <p:sp>
          <p:nvSpPr>
            <p:cNvPr id="382985" name="Text Box 9"/>
            <p:cNvSpPr txBox="1">
              <a:spLocks noChangeArrowheads="1"/>
            </p:cNvSpPr>
            <p:nvPr/>
          </p:nvSpPr>
          <p:spPr bwMode="auto">
            <a:xfrm>
              <a:off x="2640" y="1776"/>
              <a:ext cx="2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+</a:t>
              </a:r>
              <a:endParaRPr lang="en-US"/>
            </a:p>
          </p:txBody>
        </p:sp>
        <p:sp>
          <p:nvSpPr>
            <p:cNvPr id="382986" name="Text Box 10"/>
            <p:cNvSpPr txBox="1">
              <a:spLocks noChangeArrowheads="1"/>
            </p:cNvSpPr>
            <p:nvPr/>
          </p:nvSpPr>
          <p:spPr bwMode="auto">
            <a:xfrm>
              <a:off x="2784" y="1872"/>
              <a:ext cx="2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+</a:t>
              </a:r>
              <a:endParaRPr lang="en-US"/>
            </a:p>
          </p:txBody>
        </p:sp>
        <p:sp>
          <p:nvSpPr>
            <p:cNvPr id="382987" name="Text Box 11"/>
            <p:cNvSpPr txBox="1">
              <a:spLocks noChangeArrowheads="1"/>
            </p:cNvSpPr>
            <p:nvPr/>
          </p:nvSpPr>
          <p:spPr bwMode="auto">
            <a:xfrm>
              <a:off x="2592" y="1920"/>
              <a:ext cx="2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+</a:t>
              </a:r>
              <a:endParaRPr lang="en-US"/>
            </a:p>
          </p:txBody>
        </p:sp>
        <p:sp>
          <p:nvSpPr>
            <p:cNvPr id="382988" name="Text Box 12"/>
            <p:cNvSpPr txBox="1">
              <a:spLocks noChangeArrowheads="1"/>
            </p:cNvSpPr>
            <p:nvPr/>
          </p:nvSpPr>
          <p:spPr bwMode="auto">
            <a:xfrm>
              <a:off x="2866" y="1958"/>
              <a:ext cx="2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+</a:t>
              </a:r>
              <a:endParaRPr lang="en-US"/>
            </a:p>
          </p:txBody>
        </p:sp>
        <p:sp>
          <p:nvSpPr>
            <p:cNvPr id="382989" name="Text Box 13"/>
            <p:cNvSpPr txBox="1">
              <a:spLocks noChangeArrowheads="1"/>
            </p:cNvSpPr>
            <p:nvPr/>
          </p:nvSpPr>
          <p:spPr bwMode="auto">
            <a:xfrm>
              <a:off x="3010" y="1824"/>
              <a:ext cx="2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+</a:t>
              </a:r>
              <a:endParaRPr lang="en-US"/>
            </a:p>
          </p:txBody>
        </p:sp>
        <p:sp>
          <p:nvSpPr>
            <p:cNvPr id="382990" name="Text Box 14"/>
            <p:cNvSpPr txBox="1">
              <a:spLocks noChangeArrowheads="1"/>
            </p:cNvSpPr>
            <p:nvPr/>
          </p:nvSpPr>
          <p:spPr bwMode="auto">
            <a:xfrm>
              <a:off x="2784" y="2294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2991" name="Text Box 15"/>
            <p:cNvSpPr txBox="1">
              <a:spLocks noChangeArrowheads="1"/>
            </p:cNvSpPr>
            <p:nvPr/>
          </p:nvSpPr>
          <p:spPr bwMode="auto">
            <a:xfrm>
              <a:off x="2880" y="2390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2992" name="Text Box 16"/>
            <p:cNvSpPr txBox="1">
              <a:spLocks noChangeArrowheads="1"/>
            </p:cNvSpPr>
            <p:nvPr/>
          </p:nvSpPr>
          <p:spPr bwMode="auto">
            <a:xfrm>
              <a:off x="3095" y="2208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2993" name="Text Box 17"/>
            <p:cNvSpPr txBox="1">
              <a:spLocks noChangeArrowheads="1"/>
            </p:cNvSpPr>
            <p:nvPr/>
          </p:nvSpPr>
          <p:spPr bwMode="auto">
            <a:xfrm>
              <a:off x="2976" y="1440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2994" name="Text Box 18"/>
            <p:cNvSpPr txBox="1">
              <a:spLocks noChangeArrowheads="1"/>
            </p:cNvSpPr>
            <p:nvPr/>
          </p:nvSpPr>
          <p:spPr bwMode="auto">
            <a:xfrm>
              <a:off x="3335" y="1920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2995" name="Text Box 19"/>
            <p:cNvSpPr txBox="1">
              <a:spLocks noChangeArrowheads="1"/>
            </p:cNvSpPr>
            <p:nvPr/>
          </p:nvSpPr>
          <p:spPr bwMode="auto">
            <a:xfrm>
              <a:off x="3191" y="2304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2996" name="Text Box 20"/>
            <p:cNvSpPr txBox="1">
              <a:spLocks noChangeArrowheads="1"/>
            </p:cNvSpPr>
            <p:nvPr/>
          </p:nvSpPr>
          <p:spPr bwMode="auto">
            <a:xfrm>
              <a:off x="2304" y="1872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2997" name="Text Box 21"/>
            <p:cNvSpPr txBox="1">
              <a:spLocks noChangeArrowheads="1"/>
            </p:cNvSpPr>
            <p:nvPr/>
          </p:nvSpPr>
          <p:spPr bwMode="auto">
            <a:xfrm>
              <a:off x="2448" y="2304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2998" name="Text Box 22"/>
            <p:cNvSpPr txBox="1">
              <a:spLocks noChangeArrowheads="1"/>
            </p:cNvSpPr>
            <p:nvPr/>
          </p:nvSpPr>
          <p:spPr bwMode="auto">
            <a:xfrm>
              <a:off x="2976" y="2448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2999" name="Text Box 23"/>
            <p:cNvSpPr txBox="1">
              <a:spLocks noChangeArrowheads="1"/>
            </p:cNvSpPr>
            <p:nvPr/>
          </p:nvSpPr>
          <p:spPr bwMode="auto">
            <a:xfrm>
              <a:off x="2592" y="2448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3000" name="Text Box 24"/>
            <p:cNvSpPr txBox="1">
              <a:spLocks noChangeArrowheads="1"/>
            </p:cNvSpPr>
            <p:nvPr/>
          </p:nvSpPr>
          <p:spPr bwMode="auto">
            <a:xfrm>
              <a:off x="2496" y="1536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3001" name="Text Box 25"/>
            <p:cNvSpPr txBox="1">
              <a:spLocks noChangeArrowheads="1"/>
            </p:cNvSpPr>
            <p:nvPr/>
          </p:nvSpPr>
          <p:spPr bwMode="auto">
            <a:xfrm>
              <a:off x="3239" y="1680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3002" name="Text Box 26"/>
            <p:cNvSpPr txBox="1">
              <a:spLocks noChangeArrowheads="1"/>
            </p:cNvSpPr>
            <p:nvPr/>
          </p:nvSpPr>
          <p:spPr bwMode="auto">
            <a:xfrm>
              <a:off x="2688" y="1392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3003" name="Text Box 27"/>
            <p:cNvSpPr txBox="1">
              <a:spLocks noChangeArrowheads="1"/>
            </p:cNvSpPr>
            <p:nvPr/>
          </p:nvSpPr>
          <p:spPr bwMode="auto">
            <a:xfrm>
              <a:off x="2976" y="1296"/>
              <a:ext cx="1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</p:grpSp>
      <p:grpSp>
        <p:nvGrpSpPr>
          <p:cNvPr id="383083" name="Group 107"/>
          <p:cNvGrpSpPr>
            <a:grpSpLocks noChangeAspect="1"/>
          </p:cNvGrpSpPr>
          <p:nvPr/>
        </p:nvGrpSpPr>
        <p:grpSpPr bwMode="auto">
          <a:xfrm>
            <a:off x="685800" y="3009900"/>
            <a:ext cx="2906713" cy="2906713"/>
            <a:chOff x="2160" y="1296"/>
            <a:chExt cx="1464" cy="1464"/>
          </a:xfrm>
        </p:grpSpPr>
        <p:pic>
          <p:nvPicPr>
            <p:cNvPr id="383084" name="Picture 10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60" y="1296"/>
              <a:ext cx="1464" cy="1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3085" name="Text Box 109"/>
            <p:cNvSpPr txBox="1">
              <a:spLocks noChangeAspect="1" noChangeArrowheads="1"/>
            </p:cNvSpPr>
            <p:nvPr/>
          </p:nvSpPr>
          <p:spPr bwMode="auto">
            <a:xfrm>
              <a:off x="2688" y="2054"/>
              <a:ext cx="16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+</a:t>
              </a:r>
              <a:endParaRPr lang="en-US"/>
            </a:p>
          </p:txBody>
        </p:sp>
        <p:sp>
          <p:nvSpPr>
            <p:cNvPr id="383086" name="Text Box 110"/>
            <p:cNvSpPr txBox="1">
              <a:spLocks noChangeAspect="1" noChangeArrowheads="1"/>
            </p:cNvSpPr>
            <p:nvPr/>
          </p:nvSpPr>
          <p:spPr bwMode="auto">
            <a:xfrm>
              <a:off x="2914" y="2064"/>
              <a:ext cx="16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+</a:t>
              </a:r>
              <a:endParaRPr lang="en-US"/>
            </a:p>
          </p:txBody>
        </p:sp>
        <p:sp>
          <p:nvSpPr>
            <p:cNvPr id="383087" name="Text Box 111"/>
            <p:cNvSpPr txBox="1">
              <a:spLocks noChangeAspect="1" noChangeArrowheads="1"/>
            </p:cNvSpPr>
            <p:nvPr/>
          </p:nvSpPr>
          <p:spPr bwMode="auto">
            <a:xfrm>
              <a:off x="2736" y="1728"/>
              <a:ext cx="16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+</a:t>
              </a:r>
              <a:endParaRPr lang="en-US"/>
            </a:p>
          </p:txBody>
        </p:sp>
        <p:sp>
          <p:nvSpPr>
            <p:cNvPr id="383088" name="Text Box 112"/>
            <p:cNvSpPr txBox="1">
              <a:spLocks noChangeAspect="1" noChangeArrowheads="1"/>
            </p:cNvSpPr>
            <p:nvPr/>
          </p:nvSpPr>
          <p:spPr bwMode="auto">
            <a:xfrm>
              <a:off x="2914" y="1776"/>
              <a:ext cx="16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+</a:t>
              </a:r>
              <a:endParaRPr lang="en-US"/>
            </a:p>
          </p:txBody>
        </p:sp>
        <p:sp>
          <p:nvSpPr>
            <p:cNvPr id="383089" name="Text Box 113"/>
            <p:cNvSpPr txBox="1">
              <a:spLocks noChangeAspect="1" noChangeArrowheads="1"/>
            </p:cNvSpPr>
            <p:nvPr/>
          </p:nvSpPr>
          <p:spPr bwMode="auto">
            <a:xfrm>
              <a:off x="3010" y="1958"/>
              <a:ext cx="16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+</a:t>
              </a:r>
              <a:endParaRPr lang="en-US"/>
            </a:p>
          </p:txBody>
        </p:sp>
        <p:sp>
          <p:nvSpPr>
            <p:cNvPr id="383090" name="Text Box 114"/>
            <p:cNvSpPr txBox="1">
              <a:spLocks noChangeAspect="1" noChangeArrowheads="1"/>
            </p:cNvSpPr>
            <p:nvPr/>
          </p:nvSpPr>
          <p:spPr bwMode="auto">
            <a:xfrm>
              <a:off x="2640" y="1776"/>
              <a:ext cx="16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+</a:t>
              </a:r>
              <a:endParaRPr lang="en-US"/>
            </a:p>
          </p:txBody>
        </p:sp>
        <p:sp>
          <p:nvSpPr>
            <p:cNvPr id="383091" name="Text Box 115"/>
            <p:cNvSpPr txBox="1">
              <a:spLocks noChangeAspect="1" noChangeArrowheads="1"/>
            </p:cNvSpPr>
            <p:nvPr/>
          </p:nvSpPr>
          <p:spPr bwMode="auto">
            <a:xfrm>
              <a:off x="2784" y="1872"/>
              <a:ext cx="16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+</a:t>
              </a:r>
              <a:endParaRPr lang="en-US"/>
            </a:p>
          </p:txBody>
        </p:sp>
        <p:sp>
          <p:nvSpPr>
            <p:cNvPr id="383092" name="Text Box 116"/>
            <p:cNvSpPr txBox="1">
              <a:spLocks noChangeAspect="1" noChangeArrowheads="1"/>
            </p:cNvSpPr>
            <p:nvPr/>
          </p:nvSpPr>
          <p:spPr bwMode="auto">
            <a:xfrm>
              <a:off x="2592" y="1920"/>
              <a:ext cx="16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+</a:t>
              </a:r>
              <a:endParaRPr lang="en-US"/>
            </a:p>
          </p:txBody>
        </p:sp>
        <p:sp>
          <p:nvSpPr>
            <p:cNvPr id="383093" name="Text Box 117"/>
            <p:cNvSpPr txBox="1">
              <a:spLocks noChangeAspect="1" noChangeArrowheads="1"/>
            </p:cNvSpPr>
            <p:nvPr/>
          </p:nvSpPr>
          <p:spPr bwMode="auto">
            <a:xfrm>
              <a:off x="2866" y="1958"/>
              <a:ext cx="16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+</a:t>
              </a:r>
              <a:endParaRPr lang="en-US"/>
            </a:p>
          </p:txBody>
        </p:sp>
        <p:sp>
          <p:nvSpPr>
            <p:cNvPr id="383094" name="Text Box 118"/>
            <p:cNvSpPr txBox="1">
              <a:spLocks noChangeAspect="1" noChangeArrowheads="1"/>
            </p:cNvSpPr>
            <p:nvPr/>
          </p:nvSpPr>
          <p:spPr bwMode="auto">
            <a:xfrm>
              <a:off x="3010" y="1824"/>
              <a:ext cx="16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+</a:t>
              </a:r>
              <a:endParaRPr lang="en-US"/>
            </a:p>
          </p:txBody>
        </p:sp>
        <p:sp>
          <p:nvSpPr>
            <p:cNvPr id="383095" name="Text Box 119"/>
            <p:cNvSpPr txBox="1">
              <a:spLocks noChangeAspect="1" noChangeArrowheads="1"/>
            </p:cNvSpPr>
            <p:nvPr/>
          </p:nvSpPr>
          <p:spPr bwMode="auto">
            <a:xfrm>
              <a:off x="2784" y="2294"/>
              <a:ext cx="13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3096" name="Text Box 120"/>
            <p:cNvSpPr txBox="1">
              <a:spLocks noChangeAspect="1" noChangeArrowheads="1"/>
            </p:cNvSpPr>
            <p:nvPr/>
          </p:nvSpPr>
          <p:spPr bwMode="auto">
            <a:xfrm>
              <a:off x="2880" y="2390"/>
              <a:ext cx="13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3097" name="Text Box 121"/>
            <p:cNvSpPr txBox="1">
              <a:spLocks noChangeAspect="1" noChangeArrowheads="1"/>
            </p:cNvSpPr>
            <p:nvPr/>
          </p:nvSpPr>
          <p:spPr bwMode="auto">
            <a:xfrm>
              <a:off x="3095" y="2208"/>
              <a:ext cx="13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3098" name="Text Box 122"/>
            <p:cNvSpPr txBox="1">
              <a:spLocks noChangeAspect="1" noChangeArrowheads="1"/>
            </p:cNvSpPr>
            <p:nvPr/>
          </p:nvSpPr>
          <p:spPr bwMode="auto">
            <a:xfrm>
              <a:off x="2976" y="1440"/>
              <a:ext cx="13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3099" name="Text Box 123"/>
            <p:cNvSpPr txBox="1">
              <a:spLocks noChangeAspect="1" noChangeArrowheads="1"/>
            </p:cNvSpPr>
            <p:nvPr/>
          </p:nvSpPr>
          <p:spPr bwMode="auto">
            <a:xfrm>
              <a:off x="3335" y="1920"/>
              <a:ext cx="13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3100" name="Text Box 124"/>
            <p:cNvSpPr txBox="1">
              <a:spLocks noChangeAspect="1" noChangeArrowheads="1"/>
            </p:cNvSpPr>
            <p:nvPr/>
          </p:nvSpPr>
          <p:spPr bwMode="auto">
            <a:xfrm>
              <a:off x="3191" y="2304"/>
              <a:ext cx="13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3101" name="Text Box 125"/>
            <p:cNvSpPr txBox="1">
              <a:spLocks noChangeAspect="1" noChangeArrowheads="1"/>
            </p:cNvSpPr>
            <p:nvPr/>
          </p:nvSpPr>
          <p:spPr bwMode="auto">
            <a:xfrm>
              <a:off x="2304" y="1872"/>
              <a:ext cx="13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3102" name="Text Box 126"/>
            <p:cNvSpPr txBox="1">
              <a:spLocks noChangeAspect="1" noChangeArrowheads="1"/>
            </p:cNvSpPr>
            <p:nvPr/>
          </p:nvSpPr>
          <p:spPr bwMode="auto">
            <a:xfrm>
              <a:off x="2448" y="2304"/>
              <a:ext cx="13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3103" name="Text Box 127"/>
            <p:cNvSpPr txBox="1">
              <a:spLocks noChangeAspect="1" noChangeArrowheads="1"/>
            </p:cNvSpPr>
            <p:nvPr/>
          </p:nvSpPr>
          <p:spPr bwMode="auto">
            <a:xfrm>
              <a:off x="2976" y="2448"/>
              <a:ext cx="13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3104" name="Text Box 128"/>
            <p:cNvSpPr txBox="1">
              <a:spLocks noChangeAspect="1" noChangeArrowheads="1"/>
            </p:cNvSpPr>
            <p:nvPr/>
          </p:nvSpPr>
          <p:spPr bwMode="auto">
            <a:xfrm>
              <a:off x="2592" y="2448"/>
              <a:ext cx="13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3105" name="Text Box 129"/>
            <p:cNvSpPr txBox="1">
              <a:spLocks noChangeAspect="1" noChangeArrowheads="1"/>
            </p:cNvSpPr>
            <p:nvPr/>
          </p:nvSpPr>
          <p:spPr bwMode="auto">
            <a:xfrm>
              <a:off x="2496" y="1536"/>
              <a:ext cx="13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3106" name="Text Box 130"/>
            <p:cNvSpPr txBox="1">
              <a:spLocks noChangeAspect="1" noChangeArrowheads="1"/>
            </p:cNvSpPr>
            <p:nvPr/>
          </p:nvSpPr>
          <p:spPr bwMode="auto">
            <a:xfrm>
              <a:off x="3239" y="1680"/>
              <a:ext cx="13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3107" name="Text Box 131"/>
            <p:cNvSpPr txBox="1">
              <a:spLocks noChangeAspect="1" noChangeArrowheads="1"/>
            </p:cNvSpPr>
            <p:nvPr/>
          </p:nvSpPr>
          <p:spPr bwMode="auto">
            <a:xfrm>
              <a:off x="2688" y="1392"/>
              <a:ext cx="13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3108" name="Text Box 132"/>
            <p:cNvSpPr txBox="1">
              <a:spLocks noChangeAspect="1" noChangeArrowheads="1"/>
            </p:cNvSpPr>
            <p:nvPr/>
          </p:nvSpPr>
          <p:spPr bwMode="auto">
            <a:xfrm>
              <a:off x="2976" y="1296"/>
              <a:ext cx="135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</p:grpSp>
      <p:grpSp>
        <p:nvGrpSpPr>
          <p:cNvPr id="383109" name="Group 133"/>
          <p:cNvGrpSpPr>
            <a:grpSpLocks noChangeAspect="1"/>
          </p:cNvGrpSpPr>
          <p:nvPr/>
        </p:nvGrpSpPr>
        <p:grpSpPr bwMode="auto">
          <a:xfrm>
            <a:off x="6629400" y="3790950"/>
            <a:ext cx="1746250" cy="1771650"/>
            <a:chOff x="2160" y="1296"/>
            <a:chExt cx="1464" cy="1485"/>
          </a:xfrm>
        </p:grpSpPr>
        <p:pic>
          <p:nvPicPr>
            <p:cNvPr id="383110" name="Picture 13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60" y="1296"/>
              <a:ext cx="1464" cy="1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3111" name="Text Box 135"/>
            <p:cNvSpPr txBox="1">
              <a:spLocks noChangeAspect="1" noChangeArrowheads="1"/>
            </p:cNvSpPr>
            <p:nvPr/>
          </p:nvSpPr>
          <p:spPr bwMode="auto">
            <a:xfrm>
              <a:off x="2688" y="2054"/>
              <a:ext cx="275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+</a:t>
              </a:r>
              <a:endParaRPr lang="en-US"/>
            </a:p>
          </p:txBody>
        </p:sp>
        <p:sp>
          <p:nvSpPr>
            <p:cNvPr id="383112" name="Text Box 136"/>
            <p:cNvSpPr txBox="1">
              <a:spLocks noChangeAspect="1" noChangeArrowheads="1"/>
            </p:cNvSpPr>
            <p:nvPr/>
          </p:nvSpPr>
          <p:spPr bwMode="auto">
            <a:xfrm>
              <a:off x="2915" y="2064"/>
              <a:ext cx="274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+</a:t>
              </a:r>
              <a:endParaRPr lang="en-US"/>
            </a:p>
          </p:txBody>
        </p:sp>
        <p:sp>
          <p:nvSpPr>
            <p:cNvPr id="383113" name="Text Box 137"/>
            <p:cNvSpPr txBox="1">
              <a:spLocks noChangeAspect="1" noChangeArrowheads="1"/>
            </p:cNvSpPr>
            <p:nvPr/>
          </p:nvSpPr>
          <p:spPr bwMode="auto">
            <a:xfrm>
              <a:off x="2736" y="1728"/>
              <a:ext cx="27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+</a:t>
              </a:r>
              <a:endParaRPr lang="en-US"/>
            </a:p>
          </p:txBody>
        </p:sp>
        <p:sp>
          <p:nvSpPr>
            <p:cNvPr id="383114" name="Text Box 138"/>
            <p:cNvSpPr txBox="1">
              <a:spLocks noChangeAspect="1" noChangeArrowheads="1"/>
            </p:cNvSpPr>
            <p:nvPr/>
          </p:nvSpPr>
          <p:spPr bwMode="auto">
            <a:xfrm>
              <a:off x="2915" y="1776"/>
              <a:ext cx="27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+</a:t>
              </a:r>
              <a:endParaRPr lang="en-US"/>
            </a:p>
          </p:txBody>
        </p:sp>
        <p:sp>
          <p:nvSpPr>
            <p:cNvPr id="383115" name="Text Box 139"/>
            <p:cNvSpPr txBox="1">
              <a:spLocks noChangeAspect="1" noChangeArrowheads="1"/>
            </p:cNvSpPr>
            <p:nvPr/>
          </p:nvSpPr>
          <p:spPr bwMode="auto">
            <a:xfrm>
              <a:off x="3010" y="1959"/>
              <a:ext cx="275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+</a:t>
              </a:r>
              <a:endParaRPr lang="en-US"/>
            </a:p>
          </p:txBody>
        </p:sp>
        <p:sp>
          <p:nvSpPr>
            <p:cNvPr id="383116" name="Text Box 140"/>
            <p:cNvSpPr txBox="1">
              <a:spLocks noChangeAspect="1" noChangeArrowheads="1"/>
            </p:cNvSpPr>
            <p:nvPr/>
          </p:nvSpPr>
          <p:spPr bwMode="auto">
            <a:xfrm>
              <a:off x="2640" y="1776"/>
              <a:ext cx="275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+</a:t>
              </a:r>
              <a:endParaRPr lang="en-US"/>
            </a:p>
          </p:txBody>
        </p:sp>
        <p:sp>
          <p:nvSpPr>
            <p:cNvPr id="383117" name="Text Box 141"/>
            <p:cNvSpPr txBox="1">
              <a:spLocks noChangeAspect="1" noChangeArrowheads="1"/>
            </p:cNvSpPr>
            <p:nvPr/>
          </p:nvSpPr>
          <p:spPr bwMode="auto">
            <a:xfrm>
              <a:off x="2784" y="1872"/>
              <a:ext cx="27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+</a:t>
              </a:r>
              <a:endParaRPr lang="en-US"/>
            </a:p>
          </p:txBody>
        </p:sp>
        <p:sp>
          <p:nvSpPr>
            <p:cNvPr id="383118" name="Text Box 142"/>
            <p:cNvSpPr txBox="1">
              <a:spLocks noChangeAspect="1" noChangeArrowheads="1"/>
            </p:cNvSpPr>
            <p:nvPr/>
          </p:nvSpPr>
          <p:spPr bwMode="auto">
            <a:xfrm>
              <a:off x="2593" y="1920"/>
              <a:ext cx="27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+</a:t>
              </a:r>
              <a:endParaRPr lang="en-US"/>
            </a:p>
          </p:txBody>
        </p:sp>
        <p:sp>
          <p:nvSpPr>
            <p:cNvPr id="383119" name="Text Box 143"/>
            <p:cNvSpPr txBox="1">
              <a:spLocks noChangeAspect="1" noChangeArrowheads="1"/>
            </p:cNvSpPr>
            <p:nvPr/>
          </p:nvSpPr>
          <p:spPr bwMode="auto">
            <a:xfrm>
              <a:off x="2865" y="1959"/>
              <a:ext cx="275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+</a:t>
              </a:r>
              <a:endParaRPr lang="en-US"/>
            </a:p>
          </p:txBody>
        </p:sp>
        <p:sp>
          <p:nvSpPr>
            <p:cNvPr id="383120" name="Text Box 144"/>
            <p:cNvSpPr txBox="1">
              <a:spLocks noChangeAspect="1" noChangeArrowheads="1"/>
            </p:cNvSpPr>
            <p:nvPr/>
          </p:nvSpPr>
          <p:spPr bwMode="auto">
            <a:xfrm>
              <a:off x="3010" y="1824"/>
              <a:ext cx="275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+</a:t>
              </a:r>
              <a:endParaRPr lang="en-US"/>
            </a:p>
          </p:txBody>
        </p:sp>
        <p:sp>
          <p:nvSpPr>
            <p:cNvPr id="383121" name="Text Box 145"/>
            <p:cNvSpPr txBox="1">
              <a:spLocks noChangeAspect="1" noChangeArrowheads="1"/>
            </p:cNvSpPr>
            <p:nvPr/>
          </p:nvSpPr>
          <p:spPr bwMode="auto">
            <a:xfrm>
              <a:off x="2784" y="2294"/>
              <a:ext cx="225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3122" name="Text Box 146"/>
            <p:cNvSpPr txBox="1">
              <a:spLocks noChangeAspect="1" noChangeArrowheads="1"/>
            </p:cNvSpPr>
            <p:nvPr/>
          </p:nvSpPr>
          <p:spPr bwMode="auto">
            <a:xfrm>
              <a:off x="2880" y="2390"/>
              <a:ext cx="225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3123" name="Text Box 147"/>
            <p:cNvSpPr txBox="1">
              <a:spLocks noChangeAspect="1" noChangeArrowheads="1"/>
            </p:cNvSpPr>
            <p:nvPr/>
          </p:nvSpPr>
          <p:spPr bwMode="auto">
            <a:xfrm>
              <a:off x="3096" y="2207"/>
              <a:ext cx="225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3124" name="Text Box 148"/>
            <p:cNvSpPr txBox="1">
              <a:spLocks noChangeAspect="1" noChangeArrowheads="1"/>
            </p:cNvSpPr>
            <p:nvPr/>
          </p:nvSpPr>
          <p:spPr bwMode="auto">
            <a:xfrm>
              <a:off x="2976" y="1440"/>
              <a:ext cx="225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3125" name="Text Box 149"/>
            <p:cNvSpPr txBox="1">
              <a:spLocks noChangeAspect="1" noChangeArrowheads="1"/>
            </p:cNvSpPr>
            <p:nvPr/>
          </p:nvSpPr>
          <p:spPr bwMode="auto">
            <a:xfrm>
              <a:off x="3335" y="1920"/>
              <a:ext cx="225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3126" name="Text Box 150"/>
            <p:cNvSpPr txBox="1">
              <a:spLocks noChangeAspect="1" noChangeArrowheads="1"/>
            </p:cNvSpPr>
            <p:nvPr/>
          </p:nvSpPr>
          <p:spPr bwMode="auto">
            <a:xfrm>
              <a:off x="3191" y="2305"/>
              <a:ext cx="225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3127" name="Text Box 151"/>
            <p:cNvSpPr txBox="1">
              <a:spLocks noChangeAspect="1" noChangeArrowheads="1"/>
            </p:cNvSpPr>
            <p:nvPr/>
          </p:nvSpPr>
          <p:spPr bwMode="auto">
            <a:xfrm>
              <a:off x="2304" y="1872"/>
              <a:ext cx="225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3128" name="Text Box 152"/>
            <p:cNvSpPr txBox="1">
              <a:spLocks noChangeAspect="1" noChangeArrowheads="1"/>
            </p:cNvSpPr>
            <p:nvPr/>
          </p:nvSpPr>
          <p:spPr bwMode="auto">
            <a:xfrm>
              <a:off x="2447" y="2305"/>
              <a:ext cx="225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3129" name="Text Box 153"/>
            <p:cNvSpPr txBox="1">
              <a:spLocks noChangeAspect="1" noChangeArrowheads="1"/>
            </p:cNvSpPr>
            <p:nvPr/>
          </p:nvSpPr>
          <p:spPr bwMode="auto">
            <a:xfrm>
              <a:off x="2976" y="2448"/>
              <a:ext cx="225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3130" name="Text Box 154"/>
            <p:cNvSpPr txBox="1">
              <a:spLocks noChangeAspect="1" noChangeArrowheads="1"/>
            </p:cNvSpPr>
            <p:nvPr/>
          </p:nvSpPr>
          <p:spPr bwMode="auto">
            <a:xfrm>
              <a:off x="2593" y="2449"/>
              <a:ext cx="224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3131" name="Text Box 155"/>
            <p:cNvSpPr txBox="1">
              <a:spLocks noChangeAspect="1" noChangeArrowheads="1"/>
            </p:cNvSpPr>
            <p:nvPr/>
          </p:nvSpPr>
          <p:spPr bwMode="auto">
            <a:xfrm>
              <a:off x="2495" y="1536"/>
              <a:ext cx="225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3132" name="Text Box 156"/>
            <p:cNvSpPr txBox="1">
              <a:spLocks noChangeAspect="1" noChangeArrowheads="1"/>
            </p:cNvSpPr>
            <p:nvPr/>
          </p:nvSpPr>
          <p:spPr bwMode="auto">
            <a:xfrm>
              <a:off x="3239" y="1681"/>
              <a:ext cx="225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3133" name="Text Box 157"/>
            <p:cNvSpPr txBox="1">
              <a:spLocks noChangeAspect="1" noChangeArrowheads="1"/>
            </p:cNvSpPr>
            <p:nvPr/>
          </p:nvSpPr>
          <p:spPr bwMode="auto">
            <a:xfrm>
              <a:off x="2688" y="1392"/>
              <a:ext cx="225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  <p:sp>
          <p:nvSpPr>
            <p:cNvPr id="383134" name="Text Box 158"/>
            <p:cNvSpPr txBox="1">
              <a:spLocks noChangeAspect="1" noChangeArrowheads="1"/>
            </p:cNvSpPr>
            <p:nvPr/>
          </p:nvSpPr>
          <p:spPr bwMode="auto">
            <a:xfrm>
              <a:off x="2976" y="1296"/>
              <a:ext cx="225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1"/>
                  </a:solidFill>
                </a:rPr>
                <a:t>-</a:t>
              </a:r>
              <a:endParaRPr lang="en-US"/>
            </a:p>
          </p:txBody>
        </p:sp>
      </p:grpSp>
      <p:sp>
        <p:nvSpPr>
          <p:cNvPr id="383135" name="Text Box 159"/>
          <p:cNvSpPr txBox="1">
            <a:spLocks noChangeArrowheads="1"/>
          </p:cNvSpPr>
          <p:nvPr/>
        </p:nvSpPr>
        <p:spPr bwMode="auto">
          <a:xfrm>
            <a:off x="2362200" y="228600"/>
            <a:ext cx="55753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RFs Vary In Size,</a:t>
            </a:r>
          </a:p>
          <a:p>
            <a:pPr algn="ctr"/>
            <a:r>
              <a:rPr lang="en-US" sz="4000">
                <a:solidFill>
                  <a:schemeClr val="tx1"/>
                </a:solidFill>
              </a:rPr>
              <a:t>And Size Corresponds To </a:t>
            </a:r>
          </a:p>
          <a:p>
            <a:pPr algn="ctr"/>
            <a:r>
              <a:rPr lang="en-US" sz="4000">
                <a:solidFill>
                  <a:schemeClr val="tx1"/>
                </a:solidFill>
              </a:rPr>
              <a:t>Spatial Frequency.</a:t>
            </a:r>
            <a:r>
              <a:rPr lang="en-US">
                <a:solidFill>
                  <a:schemeClr val="tx1"/>
                </a:solidFill>
              </a:rPr>
              <a:t> 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990600"/>
            <a:ext cx="7772400" cy="1143000"/>
          </a:xfrm>
          <a:noFill/>
          <a:ln/>
        </p:spPr>
        <p:txBody>
          <a:bodyPr/>
          <a:lstStyle/>
          <a:p>
            <a:r>
              <a:rPr lang="en-US" sz="3600" b="1">
                <a:solidFill>
                  <a:srgbClr val="FBFF00"/>
                </a:solidFill>
              </a:rPr>
              <a:t>Visual neurons respond best when</a:t>
            </a:r>
            <a:br>
              <a:rPr lang="en-US" sz="3600" b="1">
                <a:solidFill>
                  <a:srgbClr val="FBFF00"/>
                </a:solidFill>
              </a:rPr>
            </a:br>
            <a:r>
              <a:rPr lang="en-US" sz="3600" b="1">
                <a:solidFill>
                  <a:srgbClr val="FBFF00"/>
                </a:solidFill>
              </a:rPr>
              <a:t> the size (SF) of the stimulus matches</a:t>
            </a:r>
            <a:br>
              <a:rPr lang="en-US" sz="3600" b="1">
                <a:solidFill>
                  <a:srgbClr val="FBFF00"/>
                </a:solidFill>
              </a:rPr>
            </a:br>
            <a:r>
              <a:rPr lang="en-US" sz="3600" b="1">
                <a:solidFill>
                  <a:srgbClr val="FBFF00"/>
                </a:solidFill>
              </a:rPr>
              <a:t>the size (SF) of the receptive field.</a:t>
            </a:r>
            <a:r>
              <a:rPr lang="en-US" b="1" u="sng">
                <a:solidFill>
                  <a:srgbClr val="FBFF00"/>
                </a:solidFill>
              </a:rPr>
              <a:t> </a:t>
            </a:r>
          </a:p>
        </p:txBody>
      </p:sp>
      <p:pic>
        <p:nvPicPr>
          <p:cNvPr id="3020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43200"/>
            <a:ext cx="7669213" cy="2185988"/>
          </a:xfrm>
          <a:prstGeom prst="rect">
            <a:avLst/>
          </a:prstGeom>
          <a:noFill/>
        </p:spPr>
      </p:pic>
      <p:sp>
        <p:nvSpPr>
          <p:cNvPr id="302087" name="Rectangle 7"/>
          <p:cNvSpPr>
            <a:spLocks noChangeArrowheads="1"/>
          </p:cNvSpPr>
          <p:nvPr/>
        </p:nvSpPr>
        <p:spPr bwMode="auto">
          <a:xfrm>
            <a:off x="914400" y="4953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600" b="1">
                <a:solidFill>
                  <a:srgbClr val="FBFF00"/>
                </a:solidFill>
              </a:rPr>
              <a:t>Stimulus “b” is the best match here.</a:t>
            </a:r>
            <a:r>
              <a:rPr lang="en-US" b="1" u="sng">
                <a:solidFill>
                  <a:srgbClr val="FBFF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2413" y="1219200"/>
            <a:ext cx="6326187" cy="4918075"/>
          </a:xfrm>
          <a:prstGeom prst="rect">
            <a:avLst/>
          </a:prstGeom>
          <a:noFill/>
        </p:spPr>
      </p:pic>
      <p:sp>
        <p:nvSpPr>
          <p:cNvPr id="309251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  <a:noFill/>
          <a:ln/>
        </p:spPr>
        <p:txBody>
          <a:bodyPr/>
          <a:lstStyle/>
          <a:p>
            <a:r>
              <a:rPr lang="en-US" sz="3600" b="1" u="sng">
                <a:solidFill>
                  <a:srgbClr val="FBFF00"/>
                </a:solidFill>
              </a:rPr>
              <a:t>V1 Is Organized By Spatial Frequency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sz="3600" b="1" u="sng">
                <a:solidFill>
                  <a:srgbClr val="FBFF00"/>
                </a:solidFill>
              </a:rPr>
              <a:t>Part 1: Waves &amp; Fourier Analysis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53400" cy="5029200"/>
          </a:xfrm>
        </p:spPr>
        <p:txBody>
          <a:bodyPr/>
          <a:lstStyle/>
          <a:p>
            <a:pPr marL="609600" indent="-609600">
              <a:buFont typeface="Times" charset="0"/>
              <a:buAutoNum type="arabicPeriod"/>
            </a:pPr>
            <a:r>
              <a:rPr lang="en-US" sz="2400" b="1">
                <a:solidFill>
                  <a:schemeClr val="bg1"/>
                </a:solidFill>
              </a:rPr>
              <a:t>In principle, the visual system could respond in two ways to the retinal image.</a:t>
            </a:r>
          </a:p>
          <a:p>
            <a:pPr marL="609600" indent="-609600">
              <a:buFont typeface="Times" charset="0"/>
              <a:buAutoNum type="arabicPeriod"/>
            </a:pPr>
            <a:endParaRPr lang="en-US" sz="2400" b="1">
              <a:solidFill>
                <a:schemeClr val="bg1"/>
              </a:solidFill>
            </a:endParaRPr>
          </a:p>
          <a:p>
            <a:pPr marL="609600" indent="-609600">
              <a:buFont typeface="Times" charset="0"/>
              <a:buAutoNum type="arabicPeriod"/>
            </a:pPr>
            <a:r>
              <a:rPr lang="en-US" sz="2400" b="1">
                <a:solidFill>
                  <a:schemeClr val="bg1"/>
                </a:solidFill>
              </a:rPr>
              <a:t>One possibility is that the visual system responds to the Fourier components (i.e., a spatial-frequency analysis).</a:t>
            </a:r>
          </a:p>
          <a:p>
            <a:pPr marL="609600" indent="-609600">
              <a:buFont typeface="Times" charset="0"/>
              <a:buAutoNum type="arabicPeriod"/>
            </a:pPr>
            <a:endParaRPr lang="en-US" sz="2400" b="1">
              <a:solidFill>
                <a:schemeClr val="bg1"/>
              </a:solidFill>
            </a:endParaRPr>
          </a:p>
          <a:p>
            <a:pPr marL="609600" indent="-609600">
              <a:buFont typeface="Times" charset="0"/>
              <a:buAutoNum type="arabicPeriod"/>
            </a:pPr>
            <a:r>
              <a:rPr lang="en-US" sz="2400" b="1">
                <a:solidFill>
                  <a:schemeClr val="bg1"/>
                </a:solidFill>
              </a:rPr>
              <a:t>Another possibility is that the visual system responds to the point-by-point distribution of light.</a:t>
            </a:r>
          </a:p>
          <a:p>
            <a:pPr marL="609600" indent="-609600">
              <a:buFont typeface="Times" charset="0"/>
              <a:buAutoNum type="arabicPeriod"/>
            </a:pPr>
            <a:endParaRPr lang="en-US" sz="2400" b="1">
              <a:solidFill>
                <a:schemeClr val="bg1"/>
              </a:solidFill>
            </a:endParaRPr>
          </a:p>
          <a:p>
            <a:pPr marL="609600" indent="-609600">
              <a:buFont typeface="Times" charset="0"/>
              <a:buAutoNum type="arabicPeriod"/>
            </a:pPr>
            <a:r>
              <a:rPr lang="en-US" sz="2400" b="1">
                <a:solidFill>
                  <a:schemeClr val="bg1"/>
                </a:solidFill>
              </a:rPr>
              <a:t>Either way is a an acceptable PHYSICAL description of the stimulus. Let’s see an example of a point-by-point stimulus description….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1403350" y="381000"/>
            <a:ext cx="697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u="sng">
                <a:solidFill>
                  <a:srgbClr val="FBFF00"/>
                </a:solidFill>
              </a:rPr>
              <a:t>Point-By-Point Luminance Values </a:t>
            </a:r>
          </a:p>
        </p:txBody>
      </p:sp>
      <p:pic>
        <p:nvPicPr>
          <p:cNvPr id="3184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25" y="1401763"/>
            <a:ext cx="5514975" cy="4846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FBFF00"/>
                </a:solidFill>
              </a:rPr>
              <a:t>Sample Test Question</a:t>
            </a:r>
          </a:p>
        </p:txBody>
      </p:sp>
      <p:sp>
        <p:nvSpPr>
          <p:cNvPr id="424963" name="Rectangle 3"/>
          <p:cNvSpPr>
            <a:spLocks noChangeArrowheads="1"/>
          </p:cNvSpPr>
          <p:nvPr/>
        </p:nvSpPr>
        <p:spPr bwMode="auto">
          <a:xfrm>
            <a:off x="1695450" y="1752600"/>
            <a:ext cx="62436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/>
              <a:t>Write the point-by-point</a:t>
            </a:r>
          </a:p>
          <a:p>
            <a:pPr algn="ctr"/>
            <a:r>
              <a:rPr lang="en-US" sz="3200" b="1"/>
              <a:t>luminance profile for these stimuli.</a:t>
            </a:r>
            <a:endParaRPr lang="en-US" sz="2800" b="1"/>
          </a:p>
        </p:txBody>
      </p:sp>
      <p:grpSp>
        <p:nvGrpSpPr>
          <p:cNvPr id="424964" name="Group 4"/>
          <p:cNvGrpSpPr>
            <a:grpSpLocks/>
          </p:cNvGrpSpPr>
          <p:nvPr/>
        </p:nvGrpSpPr>
        <p:grpSpPr bwMode="auto">
          <a:xfrm>
            <a:off x="2514600" y="4114800"/>
            <a:ext cx="1828800" cy="2286000"/>
            <a:chOff x="1680" y="1440"/>
            <a:chExt cx="576" cy="1440"/>
          </a:xfrm>
        </p:grpSpPr>
        <p:sp>
          <p:nvSpPr>
            <p:cNvPr id="424965" name="Rectangle 5"/>
            <p:cNvSpPr>
              <a:spLocks noChangeArrowheads="1"/>
            </p:cNvSpPr>
            <p:nvPr/>
          </p:nvSpPr>
          <p:spPr bwMode="auto">
            <a:xfrm>
              <a:off x="1680" y="1440"/>
              <a:ext cx="144" cy="14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966" name="Rectangle 6"/>
            <p:cNvSpPr>
              <a:spLocks noChangeArrowheads="1"/>
            </p:cNvSpPr>
            <p:nvPr/>
          </p:nvSpPr>
          <p:spPr bwMode="auto">
            <a:xfrm>
              <a:off x="1824" y="1440"/>
              <a:ext cx="144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24967" name="Rectangle 7"/>
            <p:cNvSpPr>
              <a:spLocks noChangeArrowheads="1"/>
            </p:cNvSpPr>
            <p:nvPr/>
          </p:nvSpPr>
          <p:spPr bwMode="auto">
            <a:xfrm>
              <a:off x="1968" y="1440"/>
              <a:ext cx="144" cy="14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968" name="Rectangle 8"/>
            <p:cNvSpPr>
              <a:spLocks noChangeArrowheads="1"/>
            </p:cNvSpPr>
            <p:nvPr/>
          </p:nvSpPr>
          <p:spPr bwMode="auto">
            <a:xfrm>
              <a:off x="2112" y="1440"/>
              <a:ext cx="144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424969" name="Group 9"/>
          <p:cNvGrpSpPr>
            <a:grpSpLocks/>
          </p:cNvGrpSpPr>
          <p:nvPr/>
        </p:nvGrpSpPr>
        <p:grpSpPr bwMode="auto">
          <a:xfrm>
            <a:off x="4800600" y="4114800"/>
            <a:ext cx="1828800" cy="2286000"/>
            <a:chOff x="960" y="2544"/>
            <a:chExt cx="1152" cy="1440"/>
          </a:xfrm>
        </p:grpSpPr>
        <p:grpSp>
          <p:nvGrpSpPr>
            <p:cNvPr id="424970" name="Group 10"/>
            <p:cNvGrpSpPr>
              <a:grpSpLocks/>
            </p:cNvGrpSpPr>
            <p:nvPr/>
          </p:nvGrpSpPr>
          <p:grpSpPr bwMode="auto">
            <a:xfrm>
              <a:off x="960" y="2544"/>
              <a:ext cx="576" cy="1440"/>
              <a:chOff x="1680" y="1440"/>
              <a:chExt cx="576" cy="1440"/>
            </a:xfrm>
          </p:grpSpPr>
          <p:sp>
            <p:nvSpPr>
              <p:cNvPr id="424971" name="Rectangle 11"/>
              <p:cNvSpPr>
                <a:spLocks noChangeArrowheads="1"/>
              </p:cNvSpPr>
              <p:nvPr/>
            </p:nvSpPr>
            <p:spPr bwMode="auto">
              <a:xfrm>
                <a:off x="1680" y="1440"/>
                <a:ext cx="144" cy="14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972" name="Rectangle 12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144" cy="14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24973" name="Rectangle 13"/>
              <p:cNvSpPr>
                <a:spLocks noChangeArrowheads="1"/>
              </p:cNvSpPr>
              <p:nvPr/>
            </p:nvSpPr>
            <p:spPr bwMode="auto">
              <a:xfrm>
                <a:off x="1968" y="1440"/>
                <a:ext cx="144" cy="14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974" name="Rectangle 14"/>
              <p:cNvSpPr>
                <a:spLocks noChangeArrowheads="1"/>
              </p:cNvSpPr>
              <p:nvPr/>
            </p:nvSpPr>
            <p:spPr bwMode="auto">
              <a:xfrm>
                <a:off x="2112" y="1440"/>
                <a:ext cx="144" cy="14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4975" name="Group 15"/>
            <p:cNvGrpSpPr>
              <a:grpSpLocks/>
            </p:cNvGrpSpPr>
            <p:nvPr/>
          </p:nvGrpSpPr>
          <p:grpSpPr bwMode="auto">
            <a:xfrm>
              <a:off x="1536" y="2544"/>
              <a:ext cx="576" cy="1440"/>
              <a:chOff x="1680" y="1440"/>
              <a:chExt cx="576" cy="1440"/>
            </a:xfrm>
          </p:grpSpPr>
          <p:sp>
            <p:nvSpPr>
              <p:cNvPr id="424976" name="Rectangle 16"/>
              <p:cNvSpPr>
                <a:spLocks noChangeArrowheads="1"/>
              </p:cNvSpPr>
              <p:nvPr/>
            </p:nvSpPr>
            <p:spPr bwMode="auto">
              <a:xfrm>
                <a:off x="1680" y="1440"/>
                <a:ext cx="144" cy="14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977" name="Rectangle 17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144" cy="14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24978" name="Rectangle 18"/>
              <p:cNvSpPr>
                <a:spLocks noChangeArrowheads="1"/>
              </p:cNvSpPr>
              <p:nvPr/>
            </p:nvSpPr>
            <p:spPr bwMode="auto">
              <a:xfrm>
                <a:off x="1968" y="1440"/>
                <a:ext cx="144" cy="14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979" name="Rectangle 19"/>
              <p:cNvSpPr>
                <a:spLocks noChangeArrowheads="1"/>
              </p:cNvSpPr>
              <p:nvPr/>
            </p:nvSpPr>
            <p:spPr bwMode="auto">
              <a:xfrm>
                <a:off x="2112" y="1440"/>
                <a:ext cx="144" cy="14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93" name="Rectangle 17"/>
          <p:cNvSpPr>
            <a:spLocks noChangeArrowheads="1"/>
          </p:cNvSpPr>
          <p:nvPr/>
        </p:nvSpPr>
        <p:spPr bwMode="auto">
          <a:xfrm>
            <a:off x="609600" y="1524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b="1" u="sng">
                <a:solidFill>
                  <a:srgbClr val="FF002A"/>
                </a:solidFill>
              </a:rPr>
              <a:t>These Differ In Frequency</a:t>
            </a:r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357400" name="Group 24"/>
          <p:cNvGrpSpPr>
            <a:grpSpLocks/>
          </p:cNvGrpSpPr>
          <p:nvPr/>
        </p:nvGrpSpPr>
        <p:grpSpPr bwMode="auto">
          <a:xfrm>
            <a:off x="1447800" y="1447800"/>
            <a:ext cx="1828800" cy="2286000"/>
            <a:chOff x="1680" y="1440"/>
            <a:chExt cx="576" cy="1440"/>
          </a:xfrm>
        </p:grpSpPr>
        <p:sp>
          <p:nvSpPr>
            <p:cNvPr id="357394" name="Rectangle 18"/>
            <p:cNvSpPr>
              <a:spLocks noChangeArrowheads="1"/>
            </p:cNvSpPr>
            <p:nvPr/>
          </p:nvSpPr>
          <p:spPr bwMode="auto">
            <a:xfrm>
              <a:off x="1680" y="1440"/>
              <a:ext cx="144" cy="14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395" name="Rectangle 19"/>
            <p:cNvSpPr>
              <a:spLocks noChangeArrowheads="1"/>
            </p:cNvSpPr>
            <p:nvPr/>
          </p:nvSpPr>
          <p:spPr bwMode="auto">
            <a:xfrm>
              <a:off x="1824" y="1440"/>
              <a:ext cx="144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7398" name="Rectangle 22"/>
            <p:cNvSpPr>
              <a:spLocks noChangeArrowheads="1"/>
            </p:cNvSpPr>
            <p:nvPr/>
          </p:nvSpPr>
          <p:spPr bwMode="auto">
            <a:xfrm>
              <a:off x="1968" y="1440"/>
              <a:ext cx="144" cy="14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399" name="Rectangle 23"/>
            <p:cNvSpPr>
              <a:spLocks noChangeArrowheads="1"/>
            </p:cNvSpPr>
            <p:nvPr/>
          </p:nvSpPr>
          <p:spPr bwMode="auto">
            <a:xfrm>
              <a:off x="2112" y="1440"/>
              <a:ext cx="144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357411" name="Group 35"/>
          <p:cNvGrpSpPr>
            <a:grpSpLocks/>
          </p:cNvGrpSpPr>
          <p:nvPr/>
        </p:nvGrpSpPr>
        <p:grpSpPr bwMode="auto">
          <a:xfrm>
            <a:off x="1447800" y="4038600"/>
            <a:ext cx="1828800" cy="2286000"/>
            <a:chOff x="960" y="2544"/>
            <a:chExt cx="1152" cy="1440"/>
          </a:xfrm>
        </p:grpSpPr>
        <p:grpSp>
          <p:nvGrpSpPr>
            <p:cNvPr id="357401" name="Group 25"/>
            <p:cNvGrpSpPr>
              <a:grpSpLocks/>
            </p:cNvGrpSpPr>
            <p:nvPr/>
          </p:nvGrpSpPr>
          <p:grpSpPr bwMode="auto">
            <a:xfrm>
              <a:off x="960" y="2544"/>
              <a:ext cx="576" cy="1440"/>
              <a:chOff x="1680" y="1440"/>
              <a:chExt cx="576" cy="1440"/>
            </a:xfrm>
          </p:grpSpPr>
          <p:sp>
            <p:nvSpPr>
              <p:cNvPr id="357402" name="Rectangle 26"/>
              <p:cNvSpPr>
                <a:spLocks noChangeArrowheads="1"/>
              </p:cNvSpPr>
              <p:nvPr/>
            </p:nvSpPr>
            <p:spPr bwMode="auto">
              <a:xfrm>
                <a:off x="1680" y="1440"/>
                <a:ext cx="144" cy="14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3" name="Rectangle 27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144" cy="14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57404" name="Rectangle 28"/>
              <p:cNvSpPr>
                <a:spLocks noChangeArrowheads="1"/>
              </p:cNvSpPr>
              <p:nvPr/>
            </p:nvSpPr>
            <p:spPr bwMode="auto">
              <a:xfrm>
                <a:off x="1968" y="1440"/>
                <a:ext cx="144" cy="14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5" name="Rectangle 29"/>
              <p:cNvSpPr>
                <a:spLocks noChangeArrowheads="1"/>
              </p:cNvSpPr>
              <p:nvPr/>
            </p:nvSpPr>
            <p:spPr bwMode="auto">
              <a:xfrm>
                <a:off x="2112" y="1440"/>
                <a:ext cx="144" cy="14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7406" name="Group 30"/>
            <p:cNvGrpSpPr>
              <a:grpSpLocks/>
            </p:cNvGrpSpPr>
            <p:nvPr/>
          </p:nvGrpSpPr>
          <p:grpSpPr bwMode="auto">
            <a:xfrm>
              <a:off x="1536" y="2544"/>
              <a:ext cx="576" cy="1440"/>
              <a:chOff x="1680" y="1440"/>
              <a:chExt cx="576" cy="1440"/>
            </a:xfrm>
          </p:grpSpPr>
          <p:sp>
            <p:nvSpPr>
              <p:cNvPr id="357407" name="Rectangle 31"/>
              <p:cNvSpPr>
                <a:spLocks noChangeArrowheads="1"/>
              </p:cNvSpPr>
              <p:nvPr/>
            </p:nvSpPr>
            <p:spPr bwMode="auto">
              <a:xfrm>
                <a:off x="1680" y="1440"/>
                <a:ext cx="144" cy="14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8" name="Rectangle 32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144" cy="14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57409" name="Rectangle 33"/>
              <p:cNvSpPr>
                <a:spLocks noChangeArrowheads="1"/>
              </p:cNvSpPr>
              <p:nvPr/>
            </p:nvSpPr>
            <p:spPr bwMode="auto">
              <a:xfrm>
                <a:off x="1968" y="1440"/>
                <a:ext cx="144" cy="14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10" name="Rectangle 34"/>
              <p:cNvSpPr>
                <a:spLocks noChangeArrowheads="1"/>
              </p:cNvSpPr>
              <p:nvPr/>
            </p:nvSpPr>
            <p:spPr bwMode="auto">
              <a:xfrm>
                <a:off x="2112" y="1440"/>
                <a:ext cx="144" cy="14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57412" name="Text Box 36"/>
          <p:cNvSpPr txBox="1">
            <a:spLocks noChangeArrowheads="1"/>
          </p:cNvSpPr>
          <p:nvPr/>
        </p:nvSpPr>
        <p:spPr bwMode="auto">
          <a:xfrm>
            <a:off x="4402138" y="1371600"/>
            <a:ext cx="40132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FF002A"/>
                </a:solidFill>
              </a:rPr>
              <a:t>Low Spatial Frequency</a:t>
            </a:r>
          </a:p>
          <a:p>
            <a:pPr algn="ctr"/>
            <a:r>
              <a:rPr lang="en-US" sz="3200">
                <a:solidFill>
                  <a:srgbClr val="FF002A"/>
                </a:solidFill>
              </a:rPr>
              <a:t>Fat Bars:</a:t>
            </a:r>
          </a:p>
          <a:p>
            <a:pPr algn="ctr"/>
            <a:r>
              <a:rPr lang="en-US" sz="3200">
                <a:solidFill>
                  <a:srgbClr val="FF002A"/>
                </a:solidFill>
              </a:rPr>
              <a:t>Few Cycles Per Degree</a:t>
            </a:r>
          </a:p>
          <a:p>
            <a:pPr algn="ctr"/>
            <a:r>
              <a:rPr lang="en-US" sz="3200">
                <a:solidFill>
                  <a:srgbClr val="FF002A"/>
                </a:solidFill>
              </a:rPr>
              <a:t>C.P.D. </a:t>
            </a:r>
            <a:endParaRPr lang="en-US"/>
          </a:p>
        </p:txBody>
      </p:sp>
      <p:sp>
        <p:nvSpPr>
          <p:cNvPr id="357413" name="Text Box 37"/>
          <p:cNvSpPr txBox="1">
            <a:spLocks noChangeArrowheads="1"/>
          </p:cNvSpPr>
          <p:nvPr/>
        </p:nvSpPr>
        <p:spPr bwMode="auto">
          <a:xfrm>
            <a:off x="4278313" y="4038600"/>
            <a:ext cx="42624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FF002A"/>
                </a:solidFill>
              </a:rPr>
              <a:t>High Spatial Frequency</a:t>
            </a:r>
          </a:p>
          <a:p>
            <a:pPr algn="ctr"/>
            <a:r>
              <a:rPr lang="en-US" sz="3200">
                <a:solidFill>
                  <a:srgbClr val="FF002A"/>
                </a:solidFill>
              </a:rPr>
              <a:t>Thin Bars:</a:t>
            </a:r>
          </a:p>
          <a:p>
            <a:pPr algn="ctr"/>
            <a:r>
              <a:rPr lang="en-US" sz="3200">
                <a:solidFill>
                  <a:srgbClr val="FF002A"/>
                </a:solidFill>
              </a:rPr>
              <a:t>Many Cycles Per Degree</a:t>
            </a:r>
          </a:p>
          <a:p>
            <a:pPr algn="ctr"/>
            <a:r>
              <a:rPr lang="en-US" sz="3200">
                <a:solidFill>
                  <a:srgbClr val="FF002A"/>
                </a:solidFill>
              </a:rPr>
              <a:t>C.P.D.</a:t>
            </a:r>
            <a:endParaRPr lang="en-US"/>
          </a:p>
        </p:txBody>
      </p:sp>
      <p:sp>
        <p:nvSpPr>
          <p:cNvPr id="357414" name="Line 38"/>
          <p:cNvSpPr>
            <a:spLocks noChangeShapeType="1"/>
          </p:cNvSpPr>
          <p:nvPr/>
        </p:nvSpPr>
        <p:spPr bwMode="auto">
          <a:xfrm flipH="1">
            <a:off x="3581400" y="1630363"/>
            <a:ext cx="762000" cy="0"/>
          </a:xfrm>
          <a:prstGeom prst="line">
            <a:avLst/>
          </a:prstGeom>
          <a:noFill/>
          <a:ln w="34925">
            <a:solidFill>
              <a:srgbClr val="FF002A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415" name="Line 39"/>
          <p:cNvSpPr>
            <a:spLocks noChangeShapeType="1"/>
          </p:cNvSpPr>
          <p:nvPr/>
        </p:nvSpPr>
        <p:spPr bwMode="auto">
          <a:xfrm flipH="1">
            <a:off x="3581400" y="4343400"/>
            <a:ext cx="762000" cy="0"/>
          </a:xfrm>
          <a:prstGeom prst="line">
            <a:avLst/>
          </a:prstGeom>
          <a:noFill/>
          <a:ln w="34925">
            <a:solidFill>
              <a:srgbClr val="FF002A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FBFF00"/>
                </a:solidFill>
              </a:rPr>
              <a:t>Sample Test Question</a:t>
            </a:r>
          </a:p>
        </p:txBody>
      </p:sp>
      <p:sp>
        <p:nvSpPr>
          <p:cNvPr id="425987" name="Rectangle 3"/>
          <p:cNvSpPr>
            <a:spLocks noChangeArrowheads="1"/>
          </p:cNvSpPr>
          <p:nvPr/>
        </p:nvSpPr>
        <p:spPr bwMode="auto">
          <a:xfrm>
            <a:off x="1695450" y="1752600"/>
            <a:ext cx="624363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/>
              <a:t>Potential Pop Quiz Question:</a:t>
            </a:r>
          </a:p>
          <a:p>
            <a:pPr algn="ctr"/>
            <a:r>
              <a:rPr lang="en-US" sz="3200" b="1"/>
              <a:t>Write the point-by-point</a:t>
            </a:r>
          </a:p>
          <a:p>
            <a:pPr algn="ctr"/>
            <a:r>
              <a:rPr lang="en-US" sz="3200" b="1"/>
              <a:t>luminance profile for these stimuli.</a:t>
            </a:r>
            <a:endParaRPr lang="en-US" sz="2800" b="1"/>
          </a:p>
        </p:txBody>
      </p:sp>
      <p:grpSp>
        <p:nvGrpSpPr>
          <p:cNvPr id="425988" name="Group 4"/>
          <p:cNvGrpSpPr>
            <a:grpSpLocks/>
          </p:cNvGrpSpPr>
          <p:nvPr/>
        </p:nvGrpSpPr>
        <p:grpSpPr bwMode="auto">
          <a:xfrm>
            <a:off x="2514600" y="4114800"/>
            <a:ext cx="1828800" cy="2286000"/>
            <a:chOff x="1680" y="1440"/>
            <a:chExt cx="576" cy="1440"/>
          </a:xfrm>
        </p:grpSpPr>
        <p:sp>
          <p:nvSpPr>
            <p:cNvPr id="425989" name="Rectangle 5"/>
            <p:cNvSpPr>
              <a:spLocks noChangeArrowheads="1"/>
            </p:cNvSpPr>
            <p:nvPr/>
          </p:nvSpPr>
          <p:spPr bwMode="auto">
            <a:xfrm>
              <a:off x="1680" y="1440"/>
              <a:ext cx="144" cy="14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990" name="Rectangle 6"/>
            <p:cNvSpPr>
              <a:spLocks noChangeArrowheads="1"/>
            </p:cNvSpPr>
            <p:nvPr/>
          </p:nvSpPr>
          <p:spPr bwMode="auto">
            <a:xfrm>
              <a:off x="1824" y="1440"/>
              <a:ext cx="144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25991" name="Rectangle 7"/>
            <p:cNvSpPr>
              <a:spLocks noChangeArrowheads="1"/>
            </p:cNvSpPr>
            <p:nvPr/>
          </p:nvSpPr>
          <p:spPr bwMode="auto">
            <a:xfrm>
              <a:off x="1968" y="1440"/>
              <a:ext cx="144" cy="14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992" name="Rectangle 8"/>
            <p:cNvSpPr>
              <a:spLocks noChangeArrowheads="1"/>
            </p:cNvSpPr>
            <p:nvPr/>
          </p:nvSpPr>
          <p:spPr bwMode="auto">
            <a:xfrm>
              <a:off x="2112" y="1440"/>
              <a:ext cx="144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425993" name="Group 9"/>
          <p:cNvGrpSpPr>
            <a:grpSpLocks/>
          </p:cNvGrpSpPr>
          <p:nvPr/>
        </p:nvGrpSpPr>
        <p:grpSpPr bwMode="auto">
          <a:xfrm>
            <a:off x="4800600" y="4114800"/>
            <a:ext cx="1828800" cy="2286000"/>
            <a:chOff x="912" y="2640"/>
            <a:chExt cx="1152" cy="1440"/>
          </a:xfrm>
        </p:grpSpPr>
        <p:sp>
          <p:nvSpPr>
            <p:cNvPr id="425994" name="Rectangle 10"/>
            <p:cNvSpPr>
              <a:spLocks noChangeArrowheads="1"/>
            </p:cNvSpPr>
            <p:nvPr/>
          </p:nvSpPr>
          <p:spPr bwMode="auto">
            <a:xfrm>
              <a:off x="912" y="2640"/>
              <a:ext cx="288" cy="1440"/>
            </a:xfrm>
            <a:prstGeom prst="rect">
              <a:avLst/>
            </a:prstGeom>
            <a:solidFill>
              <a:srgbClr val="575757"/>
            </a:solidFill>
            <a:ln w="9525">
              <a:solidFill>
                <a:srgbClr val="57575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995" name="Rectangle 11"/>
            <p:cNvSpPr>
              <a:spLocks noChangeArrowheads="1"/>
            </p:cNvSpPr>
            <p:nvPr/>
          </p:nvSpPr>
          <p:spPr bwMode="auto">
            <a:xfrm>
              <a:off x="1200" y="2640"/>
              <a:ext cx="288" cy="14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25996" name="Rectangle 12"/>
            <p:cNvSpPr>
              <a:spLocks noChangeArrowheads="1"/>
            </p:cNvSpPr>
            <p:nvPr/>
          </p:nvSpPr>
          <p:spPr bwMode="auto">
            <a:xfrm>
              <a:off x="1488" y="2640"/>
              <a:ext cx="288" cy="1440"/>
            </a:xfrm>
            <a:prstGeom prst="rect">
              <a:avLst/>
            </a:prstGeom>
            <a:solidFill>
              <a:srgbClr val="575757"/>
            </a:solidFill>
            <a:ln w="9525">
              <a:solidFill>
                <a:srgbClr val="57575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997" name="Rectangle 13"/>
            <p:cNvSpPr>
              <a:spLocks noChangeArrowheads="1"/>
            </p:cNvSpPr>
            <p:nvPr/>
          </p:nvSpPr>
          <p:spPr bwMode="auto">
            <a:xfrm>
              <a:off x="1776" y="2640"/>
              <a:ext cx="288" cy="14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FBFF00"/>
                </a:solidFill>
              </a:rPr>
              <a:t>Sample Test Question</a:t>
            </a:r>
          </a:p>
        </p:txBody>
      </p:sp>
      <p:grpSp>
        <p:nvGrpSpPr>
          <p:cNvPr id="427012" name="Group 4"/>
          <p:cNvGrpSpPr>
            <a:grpSpLocks/>
          </p:cNvGrpSpPr>
          <p:nvPr/>
        </p:nvGrpSpPr>
        <p:grpSpPr bwMode="auto">
          <a:xfrm>
            <a:off x="2514600" y="4114800"/>
            <a:ext cx="1828800" cy="2286000"/>
            <a:chOff x="1680" y="1440"/>
            <a:chExt cx="576" cy="1440"/>
          </a:xfrm>
        </p:grpSpPr>
        <p:sp>
          <p:nvSpPr>
            <p:cNvPr id="427013" name="Rectangle 5"/>
            <p:cNvSpPr>
              <a:spLocks noChangeArrowheads="1"/>
            </p:cNvSpPr>
            <p:nvPr/>
          </p:nvSpPr>
          <p:spPr bwMode="auto">
            <a:xfrm>
              <a:off x="1680" y="1440"/>
              <a:ext cx="144" cy="14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7014" name="Rectangle 6"/>
            <p:cNvSpPr>
              <a:spLocks noChangeArrowheads="1"/>
            </p:cNvSpPr>
            <p:nvPr/>
          </p:nvSpPr>
          <p:spPr bwMode="auto">
            <a:xfrm>
              <a:off x="1824" y="1440"/>
              <a:ext cx="144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27015" name="Rectangle 7"/>
            <p:cNvSpPr>
              <a:spLocks noChangeArrowheads="1"/>
            </p:cNvSpPr>
            <p:nvPr/>
          </p:nvSpPr>
          <p:spPr bwMode="auto">
            <a:xfrm>
              <a:off x="1968" y="1440"/>
              <a:ext cx="144" cy="14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7016" name="Rectangle 8"/>
            <p:cNvSpPr>
              <a:spLocks noChangeArrowheads="1"/>
            </p:cNvSpPr>
            <p:nvPr/>
          </p:nvSpPr>
          <p:spPr bwMode="auto">
            <a:xfrm>
              <a:off x="2112" y="1440"/>
              <a:ext cx="144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427017" name="Group 9"/>
          <p:cNvGrpSpPr>
            <a:grpSpLocks/>
          </p:cNvGrpSpPr>
          <p:nvPr/>
        </p:nvGrpSpPr>
        <p:grpSpPr bwMode="auto">
          <a:xfrm flipH="1">
            <a:off x="4800600" y="4114800"/>
            <a:ext cx="1828800" cy="2286000"/>
            <a:chOff x="1680" y="1440"/>
            <a:chExt cx="576" cy="1440"/>
          </a:xfrm>
        </p:grpSpPr>
        <p:sp>
          <p:nvSpPr>
            <p:cNvPr id="427018" name="Rectangle 10"/>
            <p:cNvSpPr>
              <a:spLocks noChangeArrowheads="1"/>
            </p:cNvSpPr>
            <p:nvPr/>
          </p:nvSpPr>
          <p:spPr bwMode="auto">
            <a:xfrm>
              <a:off x="1680" y="1440"/>
              <a:ext cx="144" cy="14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7019" name="Rectangle 11"/>
            <p:cNvSpPr>
              <a:spLocks noChangeArrowheads="1"/>
            </p:cNvSpPr>
            <p:nvPr/>
          </p:nvSpPr>
          <p:spPr bwMode="auto">
            <a:xfrm>
              <a:off x="1824" y="1440"/>
              <a:ext cx="144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27020" name="Rectangle 12"/>
            <p:cNvSpPr>
              <a:spLocks noChangeArrowheads="1"/>
            </p:cNvSpPr>
            <p:nvPr/>
          </p:nvSpPr>
          <p:spPr bwMode="auto">
            <a:xfrm>
              <a:off x="1968" y="1440"/>
              <a:ext cx="144" cy="14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7021" name="Rectangle 13"/>
            <p:cNvSpPr>
              <a:spLocks noChangeArrowheads="1"/>
            </p:cNvSpPr>
            <p:nvPr/>
          </p:nvSpPr>
          <p:spPr bwMode="auto">
            <a:xfrm>
              <a:off x="2112" y="1440"/>
              <a:ext cx="144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427022" name="Rectangle 14"/>
          <p:cNvSpPr>
            <a:spLocks noChangeArrowheads="1"/>
          </p:cNvSpPr>
          <p:nvPr/>
        </p:nvSpPr>
        <p:spPr bwMode="auto">
          <a:xfrm>
            <a:off x="1695450" y="1752600"/>
            <a:ext cx="624363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/>
              <a:t>Potential Pop Quiz Question:</a:t>
            </a:r>
          </a:p>
          <a:p>
            <a:pPr algn="ctr"/>
            <a:r>
              <a:rPr lang="en-US" sz="3200" b="1"/>
              <a:t>Write the point-by-point</a:t>
            </a:r>
          </a:p>
          <a:p>
            <a:pPr algn="ctr"/>
            <a:r>
              <a:rPr lang="en-US" sz="3200" b="1"/>
              <a:t>luminance profile for these stimuli.</a:t>
            </a:r>
            <a:endParaRPr lang="en-US" sz="2800" b="1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FBFF00"/>
                </a:solidFill>
              </a:rPr>
              <a:t>Sample Test Question</a:t>
            </a:r>
            <a:endParaRPr lang="en-US"/>
          </a:p>
        </p:txBody>
      </p:sp>
      <p:grpSp>
        <p:nvGrpSpPr>
          <p:cNvPr id="428036" name="Group 4"/>
          <p:cNvGrpSpPr>
            <a:grpSpLocks/>
          </p:cNvGrpSpPr>
          <p:nvPr/>
        </p:nvGrpSpPr>
        <p:grpSpPr bwMode="auto">
          <a:xfrm>
            <a:off x="2514600" y="4114800"/>
            <a:ext cx="1828800" cy="2286000"/>
            <a:chOff x="1680" y="1440"/>
            <a:chExt cx="576" cy="1440"/>
          </a:xfrm>
        </p:grpSpPr>
        <p:sp>
          <p:nvSpPr>
            <p:cNvPr id="428037" name="Rectangle 5"/>
            <p:cNvSpPr>
              <a:spLocks noChangeArrowheads="1"/>
            </p:cNvSpPr>
            <p:nvPr/>
          </p:nvSpPr>
          <p:spPr bwMode="auto">
            <a:xfrm>
              <a:off x="1680" y="1440"/>
              <a:ext cx="144" cy="14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8038" name="Rectangle 6"/>
            <p:cNvSpPr>
              <a:spLocks noChangeArrowheads="1"/>
            </p:cNvSpPr>
            <p:nvPr/>
          </p:nvSpPr>
          <p:spPr bwMode="auto">
            <a:xfrm>
              <a:off x="1824" y="1440"/>
              <a:ext cx="144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28039" name="Rectangle 7"/>
            <p:cNvSpPr>
              <a:spLocks noChangeArrowheads="1"/>
            </p:cNvSpPr>
            <p:nvPr/>
          </p:nvSpPr>
          <p:spPr bwMode="auto">
            <a:xfrm>
              <a:off x="1968" y="1440"/>
              <a:ext cx="144" cy="14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8040" name="Rectangle 8"/>
            <p:cNvSpPr>
              <a:spLocks noChangeArrowheads="1"/>
            </p:cNvSpPr>
            <p:nvPr/>
          </p:nvSpPr>
          <p:spPr bwMode="auto">
            <a:xfrm>
              <a:off x="2112" y="1440"/>
              <a:ext cx="144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428041" name="Group 9"/>
          <p:cNvGrpSpPr>
            <a:grpSpLocks/>
          </p:cNvGrpSpPr>
          <p:nvPr/>
        </p:nvGrpSpPr>
        <p:grpSpPr bwMode="auto">
          <a:xfrm rot="5400000">
            <a:off x="4800600" y="4114800"/>
            <a:ext cx="2286000" cy="2286000"/>
            <a:chOff x="1680" y="1440"/>
            <a:chExt cx="576" cy="1440"/>
          </a:xfrm>
        </p:grpSpPr>
        <p:sp>
          <p:nvSpPr>
            <p:cNvPr id="428042" name="Rectangle 10"/>
            <p:cNvSpPr>
              <a:spLocks noChangeArrowheads="1"/>
            </p:cNvSpPr>
            <p:nvPr/>
          </p:nvSpPr>
          <p:spPr bwMode="auto">
            <a:xfrm>
              <a:off x="1680" y="1440"/>
              <a:ext cx="144" cy="14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8043" name="Rectangle 11"/>
            <p:cNvSpPr>
              <a:spLocks noChangeArrowheads="1"/>
            </p:cNvSpPr>
            <p:nvPr/>
          </p:nvSpPr>
          <p:spPr bwMode="auto">
            <a:xfrm>
              <a:off x="1824" y="1440"/>
              <a:ext cx="144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8044" name="Rectangle 12"/>
            <p:cNvSpPr>
              <a:spLocks noChangeArrowheads="1"/>
            </p:cNvSpPr>
            <p:nvPr/>
          </p:nvSpPr>
          <p:spPr bwMode="auto">
            <a:xfrm>
              <a:off x="1968" y="1440"/>
              <a:ext cx="144" cy="14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8045" name="Rectangle 13"/>
            <p:cNvSpPr>
              <a:spLocks noChangeArrowheads="1"/>
            </p:cNvSpPr>
            <p:nvPr/>
          </p:nvSpPr>
          <p:spPr bwMode="auto">
            <a:xfrm>
              <a:off x="2112" y="1440"/>
              <a:ext cx="144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</p:grpSp>
      <p:sp>
        <p:nvSpPr>
          <p:cNvPr id="428046" name="Rectangle 14"/>
          <p:cNvSpPr>
            <a:spLocks noChangeArrowheads="1"/>
          </p:cNvSpPr>
          <p:nvPr/>
        </p:nvSpPr>
        <p:spPr bwMode="auto">
          <a:xfrm>
            <a:off x="1695450" y="1752600"/>
            <a:ext cx="624363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/>
              <a:t>Potential Pop Quiz Question:</a:t>
            </a:r>
          </a:p>
          <a:p>
            <a:pPr algn="ctr"/>
            <a:r>
              <a:rPr lang="en-US" sz="3200" b="1"/>
              <a:t>Write the point-by-point</a:t>
            </a:r>
          </a:p>
          <a:p>
            <a:pPr algn="ctr"/>
            <a:r>
              <a:rPr lang="en-US" sz="3200" b="1"/>
              <a:t>luminance profile for these stimuli.</a:t>
            </a:r>
            <a:endParaRPr lang="en-US" sz="2800" b="1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8600" y="1873250"/>
            <a:ext cx="4165600" cy="4756150"/>
          </a:xfrm>
          <a:prstGeom prst="rect">
            <a:avLst/>
          </a:prstGeom>
          <a:noFill/>
        </p:spPr>
      </p:pic>
      <p:sp>
        <p:nvSpPr>
          <p:cNvPr id="384003" name="Rectangle 3"/>
          <p:cNvSpPr>
            <a:spLocks noChangeArrowheads="1"/>
          </p:cNvSpPr>
          <p:nvPr/>
        </p:nvSpPr>
        <p:spPr bwMode="auto">
          <a:xfrm>
            <a:off x="1601788" y="473075"/>
            <a:ext cx="66278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FBFF00"/>
                </a:solidFill>
              </a:rPr>
              <a:t>This Photo of Einstein Contained </a:t>
            </a:r>
          </a:p>
          <a:p>
            <a:pPr algn="ctr"/>
            <a:r>
              <a:rPr lang="en-US" sz="2800" b="1">
                <a:solidFill>
                  <a:srgbClr val="FBFF00"/>
                </a:solidFill>
              </a:rPr>
              <a:t>65,500 Luminance Values, Point-By-Point.</a:t>
            </a:r>
            <a:endParaRPr lang="en-US" sz="3600" b="1" u="sng">
              <a:solidFill>
                <a:srgbClr val="FBFF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873250"/>
            <a:ext cx="4165600" cy="4756150"/>
          </a:xfrm>
          <a:prstGeom prst="rect">
            <a:avLst/>
          </a:prstGeom>
          <a:noFill/>
        </p:spPr>
      </p:pic>
      <p:sp>
        <p:nvSpPr>
          <p:cNvPr id="386051" name="Rectangle 3"/>
          <p:cNvSpPr>
            <a:spLocks noChangeArrowheads="1"/>
          </p:cNvSpPr>
          <p:nvPr/>
        </p:nvSpPr>
        <p:spPr bwMode="auto">
          <a:xfrm>
            <a:off x="457200" y="473075"/>
            <a:ext cx="81851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FBFF00"/>
                </a:solidFill>
              </a:rPr>
              <a:t>The Same Photo Can Be Readily Identified </a:t>
            </a:r>
          </a:p>
          <a:p>
            <a:pPr algn="ctr"/>
            <a:r>
              <a:rPr lang="en-US" sz="2800" b="1">
                <a:solidFill>
                  <a:srgbClr val="FBFF00"/>
                </a:solidFill>
              </a:rPr>
              <a:t>With Many Fewer Fourier (sine wave) Components. </a:t>
            </a:r>
          </a:p>
          <a:p>
            <a:pPr algn="ctr"/>
            <a:r>
              <a:rPr lang="en-US" sz="2800" b="1">
                <a:solidFill>
                  <a:srgbClr val="FBFF00"/>
                </a:solidFill>
              </a:rPr>
              <a:t>A Fourier Analysis Would Be Neurally Economical.</a:t>
            </a:r>
            <a:endParaRPr lang="en-US" sz="3600" b="1" u="sng">
              <a:solidFill>
                <a:srgbClr val="FBFF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FBFF00"/>
                </a:solidFill>
              </a:rPr>
              <a:t>Part 2</a:t>
            </a:r>
            <a:endParaRPr lang="en-US"/>
          </a:p>
        </p:txBody>
      </p:sp>
      <p:sp>
        <p:nvSpPr>
          <p:cNvPr id="334851" name="Rectangle 3"/>
          <p:cNvSpPr>
            <a:spLocks noChangeArrowheads="1"/>
          </p:cNvSpPr>
          <p:nvPr/>
        </p:nvSpPr>
        <p:spPr bwMode="auto">
          <a:xfrm>
            <a:off x="665163" y="2651125"/>
            <a:ext cx="76676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1"/>
              <a:t>The Contrast Sensitivity Function </a:t>
            </a:r>
          </a:p>
          <a:p>
            <a:pPr algn="ctr"/>
            <a:endParaRPr lang="en-US" sz="4000" b="1"/>
          </a:p>
          <a:p>
            <a:pPr algn="ctr"/>
            <a:r>
              <a:rPr lang="en-US" sz="4000" b="1"/>
              <a:t>C.S.F.</a:t>
            </a:r>
            <a:endParaRPr lang="en-US" sz="2800" b="1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FBFF00"/>
                </a:solidFill>
              </a:rPr>
              <a:t>Part 2: The CSF</a:t>
            </a:r>
            <a:endParaRPr lang="en-US"/>
          </a:p>
        </p:txBody>
      </p:sp>
      <p:sp>
        <p:nvSpPr>
          <p:cNvPr id="387075" name="Rectangle 3"/>
          <p:cNvSpPr>
            <a:spLocks noChangeArrowheads="1"/>
          </p:cNvSpPr>
          <p:nvPr/>
        </p:nvSpPr>
        <p:spPr bwMode="auto">
          <a:xfrm>
            <a:off x="1416050" y="2438400"/>
            <a:ext cx="66611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/>
              <a:t>The contrast sensitivity function</a:t>
            </a:r>
          </a:p>
          <a:p>
            <a:pPr algn="ctr"/>
            <a:r>
              <a:rPr lang="en-US" sz="3600" b="1"/>
              <a:t>can be thought of </a:t>
            </a:r>
          </a:p>
          <a:p>
            <a:pPr algn="ctr"/>
            <a:r>
              <a:rPr lang="en-US" sz="3600" b="1"/>
              <a:t>as a graph that indicates</a:t>
            </a:r>
          </a:p>
          <a:p>
            <a:pPr algn="ctr"/>
            <a:r>
              <a:rPr lang="en-US" sz="3600" b="1"/>
              <a:t>how easily different SFs are seen.</a:t>
            </a:r>
            <a:endParaRPr lang="en-US" sz="2800" b="1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05000"/>
            <a:ext cx="5621338" cy="4103688"/>
          </a:xfrm>
          <a:prstGeom prst="rect">
            <a:avLst/>
          </a:prstGeom>
          <a:noFill/>
        </p:spPr>
      </p:pic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533400" y="531813"/>
            <a:ext cx="838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BFF00"/>
                </a:solidFill>
              </a:rPr>
              <a:t>The Human Contrast Sensitivity Function</a:t>
            </a: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1752600"/>
            <a:ext cx="5548312" cy="4506913"/>
          </a:xfrm>
          <a:prstGeom prst="rect">
            <a:avLst/>
          </a:prstGeom>
          <a:noFill/>
        </p:spPr>
      </p:pic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1219200" y="531813"/>
            <a:ext cx="710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BFF00"/>
                </a:solidFill>
              </a:rPr>
              <a:t>Human CSF: Day, Dusk, and Night</a:t>
            </a:r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Text Box 2"/>
          <p:cNvSpPr txBox="1">
            <a:spLocks noChangeArrowheads="1"/>
          </p:cNvSpPr>
          <p:nvPr/>
        </p:nvSpPr>
        <p:spPr bwMode="auto">
          <a:xfrm>
            <a:off x="1746250" y="730250"/>
            <a:ext cx="617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BFF00"/>
                </a:solidFill>
              </a:rPr>
              <a:t>The CSF For Different Species</a:t>
            </a:r>
            <a:endParaRPr lang="en-US"/>
          </a:p>
        </p:txBody>
      </p:sp>
      <p:pic>
        <p:nvPicPr>
          <p:cNvPr id="3491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8525" y="1752600"/>
            <a:ext cx="5375275" cy="4008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381000" y="1524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600" b="1" u="sng">
                <a:solidFill>
                  <a:srgbClr val="FF002A"/>
                </a:solidFill>
              </a:rPr>
              <a:t>These Differ In Amplitude (or Contrast)</a:t>
            </a:r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358403" name="Group 3"/>
          <p:cNvGrpSpPr>
            <a:grpSpLocks/>
          </p:cNvGrpSpPr>
          <p:nvPr/>
        </p:nvGrpSpPr>
        <p:grpSpPr bwMode="auto">
          <a:xfrm>
            <a:off x="1447800" y="4343400"/>
            <a:ext cx="1828800" cy="2286000"/>
            <a:chOff x="1680" y="1440"/>
            <a:chExt cx="576" cy="1440"/>
          </a:xfrm>
        </p:grpSpPr>
        <p:sp>
          <p:nvSpPr>
            <p:cNvPr id="358404" name="Rectangle 4"/>
            <p:cNvSpPr>
              <a:spLocks noChangeArrowheads="1"/>
            </p:cNvSpPr>
            <p:nvPr/>
          </p:nvSpPr>
          <p:spPr bwMode="auto">
            <a:xfrm>
              <a:off x="1680" y="1440"/>
              <a:ext cx="144" cy="14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05" name="Rectangle 5"/>
            <p:cNvSpPr>
              <a:spLocks noChangeArrowheads="1"/>
            </p:cNvSpPr>
            <p:nvPr/>
          </p:nvSpPr>
          <p:spPr bwMode="auto">
            <a:xfrm>
              <a:off x="1824" y="1440"/>
              <a:ext cx="144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8406" name="Rectangle 6"/>
            <p:cNvSpPr>
              <a:spLocks noChangeArrowheads="1"/>
            </p:cNvSpPr>
            <p:nvPr/>
          </p:nvSpPr>
          <p:spPr bwMode="auto">
            <a:xfrm>
              <a:off x="1968" y="1440"/>
              <a:ext cx="144" cy="14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07" name="Rectangle 7"/>
            <p:cNvSpPr>
              <a:spLocks noChangeArrowheads="1"/>
            </p:cNvSpPr>
            <p:nvPr/>
          </p:nvSpPr>
          <p:spPr bwMode="auto">
            <a:xfrm>
              <a:off x="2112" y="1440"/>
              <a:ext cx="144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358419" name="Text Box 19"/>
          <p:cNvSpPr txBox="1">
            <a:spLocks noChangeArrowheads="1"/>
          </p:cNvSpPr>
          <p:nvPr/>
        </p:nvSpPr>
        <p:spPr bwMode="auto">
          <a:xfrm>
            <a:off x="4454525" y="1798638"/>
            <a:ext cx="2768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FF002A"/>
                </a:solidFill>
              </a:rPr>
              <a:t>Low Amplitude</a:t>
            </a:r>
          </a:p>
          <a:p>
            <a:pPr algn="ctr"/>
            <a:r>
              <a:rPr lang="en-US" sz="3200">
                <a:solidFill>
                  <a:srgbClr val="FF002A"/>
                </a:solidFill>
              </a:rPr>
              <a:t>(Low Contrast)</a:t>
            </a:r>
            <a:endParaRPr lang="en-US"/>
          </a:p>
        </p:txBody>
      </p:sp>
      <p:sp>
        <p:nvSpPr>
          <p:cNvPr id="358420" name="Text Box 20"/>
          <p:cNvSpPr txBox="1">
            <a:spLocks noChangeArrowheads="1"/>
          </p:cNvSpPr>
          <p:nvPr/>
        </p:nvSpPr>
        <p:spPr bwMode="auto">
          <a:xfrm>
            <a:off x="4419600" y="5029200"/>
            <a:ext cx="28368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FF002A"/>
                </a:solidFill>
              </a:rPr>
              <a:t>High Amplitude</a:t>
            </a:r>
          </a:p>
          <a:p>
            <a:pPr algn="ctr"/>
            <a:r>
              <a:rPr lang="en-US" sz="3200">
                <a:solidFill>
                  <a:srgbClr val="FF002A"/>
                </a:solidFill>
              </a:rPr>
              <a:t>(High Contrast)</a:t>
            </a:r>
            <a:endParaRPr lang="en-US"/>
          </a:p>
        </p:txBody>
      </p:sp>
      <p:sp>
        <p:nvSpPr>
          <p:cNvPr id="358421" name="Line 21"/>
          <p:cNvSpPr>
            <a:spLocks noChangeShapeType="1"/>
          </p:cNvSpPr>
          <p:nvPr/>
        </p:nvSpPr>
        <p:spPr bwMode="auto">
          <a:xfrm flipH="1">
            <a:off x="3581400" y="2057400"/>
            <a:ext cx="762000" cy="0"/>
          </a:xfrm>
          <a:prstGeom prst="line">
            <a:avLst/>
          </a:prstGeom>
          <a:noFill/>
          <a:ln w="34925">
            <a:solidFill>
              <a:srgbClr val="FF002A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22" name="Line 22"/>
          <p:cNvSpPr>
            <a:spLocks noChangeShapeType="1"/>
          </p:cNvSpPr>
          <p:nvPr/>
        </p:nvSpPr>
        <p:spPr bwMode="auto">
          <a:xfrm flipH="1">
            <a:off x="3581400" y="5334000"/>
            <a:ext cx="762000" cy="0"/>
          </a:xfrm>
          <a:prstGeom prst="line">
            <a:avLst/>
          </a:prstGeom>
          <a:noFill/>
          <a:ln w="34925">
            <a:solidFill>
              <a:srgbClr val="FF002A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8428" name="Group 28"/>
          <p:cNvGrpSpPr>
            <a:grpSpLocks/>
          </p:cNvGrpSpPr>
          <p:nvPr/>
        </p:nvGrpSpPr>
        <p:grpSpPr bwMode="auto">
          <a:xfrm>
            <a:off x="1447800" y="1447800"/>
            <a:ext cx="1828800" cy="2286000"/>
            <a:chOff x="912" y="2640"/>
            <a:chExt cx="1152" cy="1440"/>
          </a:xfrm>
        </p:grpSpPr>
        <p:sp>
          <p:nvSpPr>
            <p:cNvPr id="358424" name="Rectangle 24"/>
            <p:cNvSpPr>
              <a:spLocks noChangeArrowheads="1"/>
            </p:cNvSpPr>
            <p:nvPr/>
          </p:nvSpPr>
          <p:spPr bwMode="auto">
            <a:xfrm>
              <a:off x="912" y="2640"/>
              <a:ext cx="288" cy="1440"/>
            </a:xfrm>
            <a:prstGeom prst="rect">
              <a:avLst/>
            </a:prstGeom>
            <a:solidFill>
              <a:srgbClr val="575757"/>
            </a:solidFill>
            <a:ln w="9525">
              <a:solidFill>
                <a:srgbClr val="57575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25" name="Rectangle 25"/>
            <p:cNvSpPr>
              <a:spLocks noChangeArrowheads="1"/>
            </p:cNvSpPr>
            <p:nvPr/>
          </p:nvSpPr>
          <p:spPr bwMode="auto">
            <a:xfrm>
              <a:off x="1200" y="2640"/>
              <a:ext cx="288" cy="14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8426" name="Rectangle 26"/>
            <p:cNvSpPr>
              <a:spLocks noChangeArrowheads="1"/>
            </p:cNvSpPr>
            <p:nvPr/>
          </p:nvSpPr>
          <p:spPr bwMode="auto">
            <a:xfrm>
              <a:off x="1488" y="2640"/>
              <a:ext cx="288" cy="1440"/>
            </a:xfrm>
            <a:prstGeom prst="rect">
              <a:avLst/>
            </a:prstGeom>
            <a:solidFill>
              <a:srgbClr val="575757"/>
            </a:solidFill>
            <a:ln w="9525">
              <a:solidFill>
                <a:srgbClr val="57575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427" name="Rectangle 27"/>
            <p:cNvSpPr>
              <a:spLocks noChangeArrowheads="1"/>
            </p:cNvSpPr>
            <p:nvPr/>
          </p:nvSpPr>
          <p:spPr bwMode="auto">
            <a:xfrm>
              <a:off x="1776" y="2640"/>
              <a:ext cx="288" cy="14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47825"/>
            <a:ext cx="5484813" cy="3900488"/>
          </a:xfrm>
          <a:prstGeom prst="rect">
            <a:avLst/>
          </a:prstGeom>
          <a:noFill/>
        </p:spPr>
      </p:pic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1143000" y="228600"/>
            <a:ext cx="7042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BFF00"/>
                </a:solidFill>
              </a:rPr>
              <a:t>The Human CSF: </a:t>
            </a:r>
          </a:p>
          <a:p>
            <a:pPr algn="ctr"/>
            <a:r>
              <a:rPr lang="en-US" sz="3600" b="1">
                <a:solidFill>
                  <a:srgbClr val="FBFF00"/>
                </a:solidFill>
              </a:rPr>
              <a:t>Infant (3 to 6 months) versus Adult</a:t>
            </a:r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306763"/>
            <a:ext cx="8364538" cy="2789237"/>
          </a:xfrm>
          <a:prstGeom prst="rect">
            <a:avLst/>
          </a:prstGeom>
          <a:noFill/>
        </p:spPr>
      </p:pic>
      <p:sp>
        <p:nvSpPr>
          <p:cNvPr id="351235" name="Text Box 3"/>
          <p:cNvSpPr txBox="1">
            <a:spLocks noChangeArrowheads="1"/>
          </p:cNvSpPr>
          <p:nvPr/>
        </p:nvSpPr>
        <p:spPr bwMode="auto">
          <a:xfrm>
            <a:off x="1497013" y="685800"/>
            <a:ext cx="594201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 u="sng">
                <a:solidFill>
                  <a:srgbClr val="FBFF00"/>
                </a:solidFill>
              </a:rPr>
              <a:t>Potential Pop Quiz Question:</a:t>
            </a:r>
          </a:p>
          <a:p>
            <a:pPr algn="ctr"/>
            <a:r>
              <a:rPr lang="en-US" sz="2400" b="1"/>
              <a:t>Draw Two CSFs, one for the </a:t>
            </a:r>
          </a:p>
          <a:p>
            <a:pPr algn="ctr"/>
            <a:r>
              <a:rPr lang="en-US" sz="2400" b="1"/>
              <a:t>“1 month” condition below, and </a:t>
            </a:r>
          </a:p>
          <a:p>
            <a:pPr algn="ctr"/>
            <a:r>
              <a:rPr lang="en-US" sz="2400" b="1"/>
              <a:t>One for the “8 months” condition below. </a:t>
            </a:r>
          </a:p>
          <a:p>
            <a:pPr algn="ctr"/>
            <a:r>
              <a:rPr lang="en-US" sz="2400" b="1"/>
              <a:t>Label your axes. (No need for exact</a:t>
            </a:r>
          </a:p>
          <a:p>
            <a:pPr algn="ctr"/>
            <a:r>
              <a:rPr lang="en-US" sz="2400" b="1"/>
              <a:t>Quantities, I’m just looking for the pattern.)</a:t>
            </a:r>
            <a:endParaRPr lang="en-US" sz="24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50" y="1752600"/>
            <a:ext cx="5530850" cy="4005263"/>
          </a:xfrm>
          <a:prstGeom prst="rect">
            <a:avLst/>
          </a:prstGeom>
          <a:noFill/>
        </p:spPr>
      </p:pic>
      <p:sp>
        <p:nvSpPr>
          <p:cNvPr id="352259" name="Text Box 3"/>
          <p:cNvSpPr txBox="1">
            <a:spLocks noChangeArrowheads="1"/>
          </p:cNvSpPr>
          <p:nvPr/>
        </p:nvSpPr>
        <p:spPr bwMode="auto">
          <a:xfrm>
            <a:off x="2012950" y="457200"/>
            <a:ext cx="530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BFF00"/>
                </a:solidFill>
              </a:rPr>
              <a:t>The Effect of Aging</a:t>
            </a:r>
          </a:p>
          <a:p>
            <a:pPr algn="ctr"/>
            <a:r>
              <a:rPr lang="en-US" sz="3600" b="1">
                <a:solidFill>
                  <a:srgbClr val="FBFF00"/>
                </a:solidFill>
              </a:rPr>
              <a:t>on the Adult Human CSF </a:t>
            </a: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FBFF00"/>
                </a:solidFill>
              </a:rPr>
              <a:t>Part 3</a:t>
            </a:r>
            <a:endParaRPr lang="en-US"/>
          </a:p>
        </p:txBody>
      </p:sp>
      <p:sp>
        <p:nvSpPr>
          <p:cNvPr id="377859" name="Rectangle 3"/>
          <p:cNvSpPr>
            <a:spLocks noChangeArrowheads="1"/>
          </p:cNvSpPr>
          <p:nvPr/>
        </p:nvSpPr>
        <p:spPr bwMode="auto">
          <a:xfrm>
            <a:off x="3314700" y="2651125"/>
            <a:ext cx="2386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1"/>
              <a:t>Metamers</a:t>
            </a:r>
            <a:endParaRPr lang="en-US" sz="2800" b="1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FBFF00"/>
                </a:solidFill>
              </a:rPr>
              <a:t>Part 3: Metamers</a:t>
            </a:r>
            <a:endParaRPr lang="en-US"/>
          </a:p>
        </p:txBody>
      </p:sp>
      <p:sp>
        <p:nvSpPr>
          <p:cNvPr id="393219" name="Rectangle 3"/>
          <p:cNvSpPr>
            <a:spLocks noChangeArrowheads="1"/>
          </p:cNvSpPr>
          <p:nvPr/>
        </p:nvSpPr>
        <p:spPr bwMode="auto">
          <a:xfrm>
            <a:off x="744538" y="2651125"/>
            <a:ext cx="7539037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1"/>
              <a:t>Metamers are physically different</a:t>
            </a:r>
          </a:p>
          <a:p>
            <a:pPr algn="ctr"/>
            <a:r>
              <a:rPr lang="en-US" sz="4000" b="1"/>
              <a:t>stimuli that are </a:t>
            </a:r>
          </a:p>
          <a:p>
            <a:pPr algn="ctr"/>
            <a:r>
              <a:rPr lang="en-US" sz="4000" b="1"/>
              <a:t>perceptually indistinguishable.</a:t>
            </a:r>
          </a:p>
          <a:p>
            <a:pPr algn="ctr"/>
            <a:endParaRPr lang="en-US" sz="2800" b="1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FBFF00"/>
                </a:solidFill>
              </a:rPr>
              <a:t>Part 3: Metamers</a:t>
            </a:r>
            <a:endParaRPr lang="en-US"/>
          </a:p>
        </p:txBody>
      </p:sp>
      <p:sp>
        <p:nvSpPr>
          <p:cNvPr id="429059" name="Rectangle 3"/>
          <p:cNvSpPr>
            <a:spLocks noChangeArrowheads="1"/>
          </p:cNvSpPr>
          <p:nvPr/>
        </p:nvSpPr>
        <p:spPr bwMode="auto">
          <a:xfrm>
            <a:off x="1624013" y="2651125"/>
            <a:ext cx="5786437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1"/>
              <a:t>Metamers reveal a failure</a:t>
            </a:r>
          </a:p>
          <a:p>
            <a:pPr algn="ctr"/>
            <a:r>
              <a:rPr lang="en-US" sz="4000" b="1"/>
              <a:t>in discrimination!</a:t>
            </a:r>
          </a:p>
          <a:p>
            <a:pPr algn="ctr"/>
            <a:endParaRPr lang="en-US" sz="2800" b="1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FBFF00"/>
                </a:solidFill>
              </a:rPr>
              <a:t>Part 3: Metamers</a:t>
            </a:r>
            <a:endParaRPr lang="en-US"/>
          </a:p>
        </p:txBody>
      </p:sp>
      <p:sp>
        <p:nvSpPr>
          <p:cNvPr id="394243" name="Rectangle 3"/>
          <p:cNvSpPr>
            <a:spLocks noChangeArrowheads="1"/>
          </p:cNvSpPr>
          <p:nvPr/>
        </p:nvSpPr>
        <p:spPr bwMode="auto">
          <a:xfrm>
            <a:off x="1020763" y="2514600"/>
            <a:ext cx="7016750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1"/>
              <a:t>Because the human CSF differs</a:t>
            </a:r>
          </a:p>
          <a:p>
            <a:pPr algn="ctr"/>
            <a:r>
              <a:rPr lang="en-US" sz="4000" b="1"/>
              <a:t>from the cat CSF,</a:t>
            </a:r>
          </a:p>
          <a:p>
            <a:pPr algn="ctr"/>
            <a:r>
              <a:rPr lang="en-US" sz="4000" b="1"/>
              <a:t>stimuli that are “metameric”</a:t>
            </a:r>
          </a:p>
          <a:p>
            <a:pPr algn="ctr"/>
            <a:r>
              <a:rPr lang="en-US" sz="4000" b="1"/>
              <a:t>for cats are not metameric</a:t>
            </a:r>
          </a:p>
          <a:p>
            <a:pPr algn="ctr"/>
            <a:r>
              <a:rPr lang="en-US" sz="4000" b="1"/>
              <a:t>for humans (and vice versa).</a:t>
            </a:r>
          </a:p>
          <a:p>
            <a:pPr algn="ctr"/>
            <a:endParaRPr lang="en-US" sz="2800" b="1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FBFF00"/>
                </a:solidFill>
              </a:rPr>
              <a:t>Part 3: Metamers</a:t>
            </a:r>
            <a:endParaRPr lang="en-US"/>
          </a:p>
        </p:txBody>
      </p:sp>
      <p:sp>
        <p:nvSpPr>
          <p:cNvPr id="395267" name="Rectangle 3"/>
          <p:cNvSpPr>
            <a:spLocks noChangeArrowheads="1"/>
          </p:cNvSpPr>
          <p:nvPr/>
        </p:nvSpPr>
        <p:spPr bwMode="auto">
          <a:xfrm>
            <a:off x="733425" y="2438400"/>
            <a:ext cx="8105775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1"/>
              <a:t>As an example, the following photos </a:t>
            </a:r>
          </a:p>
          <a:p>
            <a:pPr algn="ctr"/>
            <a:r>
              <a:rPr lang="en-US" sz="4000" b="1"/>
              <a:t>look different to you, </a:t>
            </a:r>
          </a:p>
          <a:p>
            <a:pPr algn="ctr"/>
            <a:r>
              <a:rPr lang="en-US" sz="4000" b="1"/>
              <a:t>but would appear </a:t>
            </a:r>
          </a:p>
          <a:p>
            <a:pPr algn="ctr"/>
            <a:r>
              <a:rPr lang="en-US" sz="4000" b="1"/>
              <a:t>indistinguishable to a cat.</a:t>
            </a:r>
          </a:p>
          <a:p>
            <a:pPr algn="ctr"/>
            <a:endParaRPr lang="en-US" sz="2800" b="1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8" name="Text Box 4"/>
          <p:cNvSpPr txBox="1">
            <a:spLocks noChangeArrowheads="1"/>
          </p:cNvSpPr>
          <p:nvPr/>
        </p:nvSpPr>
        <p:spPr bwMode="auto">
          <a:xfrm>
            <a:off x="2844800" y="762000"/>
            <a:ext cx="363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 u="sng">
                <a:solidFill>
                  <a:srgbClr val="FBFF00"/>
                </a:solidFill>
              </a:rPr>
              <a:t>Part 3: Metamers</a:t>
            </a:r>
            <a:endParaRPr lang="en-US"/>
          </a:p>
        </p:txBody>
      </p:sp>
      <p:sp>
        <p:nvSpPr>
          <p:cNvPr id="364549" name="Rectangle 5"/>
          <p:cNvSpPr>
            <a:spLocks noChangeArrowheads="1"/>
          </p:cNvSpPr>
          <p:nvPr/>
        </p:nvSpPr>
        <p:spPr bwMode="auto">
          <a:xfrm>
            <a:off x="3429000" y="2709863"/>
            <a:ext cx="21605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Demo Here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FBFF00"/>
                </a:solidFill>
              </a:rPr>
              <a:t>Part 3: Metamers</a:t>
            </a:r>
            <a:endParaRPr lang="en-US"/>
          </a:p>
        </p:txBody>
      </p:sp>
      <p:sp>
        <p:nvSpPr>
          <p:cNvPr id="397315" name="Rectangle 3"/>
          <p:cNvSpPr>
            <a:spLocks noChangeArrowheads="1"/>
          </p:cNvSpPr>
          <p:nvPr/>
        </p:nvSpPr>
        <p:spPr bwMode="auto">
          <a:xfrm>
            <a:off x="1319213" y="1752600"/>
            <a:ext cx="6954837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/>
              <a:t>Now, let’s change the </a:t>
            </a:r>
          </a:p>
          <a:p>
            <a:pPr algn="ctr"/>
            <a:r>
              <a:rPr lang="en-US" sz="3200" b="1"/>
              <a:t>spatial frequency content.</a:t>
            </a:r>
          </a:p>
          <a:p>
            <a:pPr algn="ctr"/>
            <a:endParaRPr lang="en-US" sz="3200" b="1"/>
          </a:p>
          <a:p>
            <a:pPr algn="ctr"/>
            <a:r>
              <a:rPr lang="en-US" sz="3200" b="1"/>
              <a:t>Specifically, let’s increase</a:t>
            </a:r>
          </a:p>
          <a:p>
            <a:pPr algn="ctr"/>
            <a:r>
              <a:rPr lang="en-US" sz="3200" b="1"/>
              <a:t>the SF of both stimuli until</a:t>
            </a:r>
          </a:p>
          <a:p>
            <a:pPr algn="ctr"/>
            <a:r>
              <a:rPr lang="en-US" sz="3200" b="1"/>
              <a:t>the difference between them</a:t>
            </a:r>
          </a:p>
          <a:p>
            <a:pPr algn="ctr"/>
            <a:r>
              <a:rPr lang="en-US" sz="3200" b="1"/>
              <a:t>falls outside our “window of visibility”,</a:t>
            </a:r>
          </a:p>
          <a:p>
            <a:pPr algn="ctr"/>
            <a:r>
              <a:rPr lang="en-US" sz="3200" b="1"/>
              <a:t>making them metameric.</a:t>
            </a:r>
            <a:endParaRPr lang="en-US" sz="4000" b="1"/>
          </a:p>
          <a:p>
            <a:pPr algn="ctr"/>
            <a:endParaRPr lang="en-US" sz="2800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427" name="Group 3"/>
          <p:cNvGrpSpPr>
            <a:grpSpLocks/>
          </p:cNvGrpSpPr>
          <p:nvPr/>
        </p:nvGrpSpPr>
        <p:grpSpPr bwMode="auto">
          <a:xfrm>
            <a:off x="1447800" y="1447800"/>
            <a:ext cx="1828800" cy="2286000"/>
            <a:chOff x="1680" y="1440"/>
            <a:chExt cx="576" cy="1440"/>
          </a:xfrm>
        </p:grpSpPr>
        <p:sp>
          <p:nvSpPr>
            <p:cNvPr id="359428" name="Rectangle 4"/>
            <p:cNvSpPr>
              <a:spLocks noChangeArrowheads="1"/>
            </p:cNvSpPr>
            <p:nvPr/>
          </p:nvSpPr>
          <p:spPr bwMode="auto">
            <a:xfrm>
              <a:off x="1680" y="1440"/>
              <a:ext cx="144" cy="14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29" name="Rectangle 5"/>
            <p:cNvSpPr>
              <a:spLocks noChangeArrowheads="1"/>
            </p:cNvSpPr>
            <p:nvPr/>
          </p:nvSpPr>
          <p:spPr bwMode="auto">
            <a:xfrm>
              <a:off x="1824" y="1440"/>
              <a:ext cx="144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9430" name="Rectangle 6"/>
            <p:cNvSpPr>
              <a:spLocks noChangeArrowheads="1"/>
            </p:cNvSpPr>
            <p:nvPr/>
          </p:nvSpPr>
          <p:spPr bwMode="auto">
            <a:xfrm>
              <a:off x="1968" y="1440"/>
              <a:ext cx="144" cy="14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31" name="Rectangle 7"/>
            <p:cNvSpPr>
              <a:spLocks noChangeArrowheads="1"/>
            </p:cNvSpPr>
            <p:nvPr/>
          </p:nvSpPr>
          <p:spPr bwMode="auto">
            <a:xfrm>
              <a:off x="2112" y="1440"/>
              <a:ext cx="144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359443" name="Text Box 19"/>
          <p:cNvSpPr txBox="1">
            <a:spLocks noChangeArrowheads="1"/>
          </p:cNvSpPr>
          <p:nvPr/>
        </p:nvSpPr>
        <p:spPr bwMode="auto">
          <a:xfrm>
            <a:off x="4637088" y="1798638"/>
            <a:ext cx="35480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FF002A"/>
                </a:solidFill>
              </a:rPr>
              <a:t>Zero Phase</a:t>
            </a:r>
          </a:p>
          <a:p>
            <a:pPr algn="ctr"/>
            <a:r>
              <a:rPr lang="en-US" sz="3200">
                <a:solidFill>
                  <a:srgbClr val="FF002A"/>
                </a:solidFill>
              </a:rPr>
              <a:t>(“Start With Black”)</a:t>
            </a:r>
            <a:endParaRPr lang="en-US"/>
          </a:p>
        </p:txBody>
      </p:sp>
      <p:sp>
        <p:nvSpPr>
          <p:cNvPr id="359444" name="Text Box 20"/>
          <p:cNvSpPr txBox="1">
            <a:spLocks noChangeArrowheads="1"/>
          </p:cNvSpPr>
          <p:nvPr/>
        </p:nvSpPr>
        <p:spPr bwMode="auto">
          <a:xfrm>
            <a:off x="4405313" y="5029200"/>
            <a:ext cx="40116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FF002A"/>
                </a:solidFill>
              </a:rPr>
              <a:t>180 Degree Phase Shift</a:t>
            </a:r>
          </a:p>
          <a:p>
            <a:pPr algn="ctr"/>
            <a:r>
              <a:rPr lang="en-US" sz="3200">
                <a:solidFill>
                  <a:srgbClr val="FF002A"/>
                </a:solidFill>
              </a:rPr>
              <a:t>(“Start With White”)</a:t>
            </a:r>
          </a:p>
        </p:txBody>
      </p:sp>
      <p:sp>
        <p:nvSpPr>
          <p:cNvPr id="359445" name="Line 21"/>
          <p:cNvSpPr>
            <a:spLocks noChangeShapeType="1"/>
          </p:cNvSpPr>
          <p:nvPr/>
        </p:nvSpPr>
        <p:spPr bwMode="auto">
          <a:xfrm flipH="1">
            <a:off x="3581400" y="2057400"/>
            <a:ext cx="762000" cy="0"/>
          </a:xfrm>
          <a:prstGeom prst="line">
            <a:avLst/>
          </a:prstGeom>
          <a:noFill/>
          <a:ln w="34925">
            <a:solidFill>
              <a:srgbClr val="FF002A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446" name="Line 22"/>
          <p:cNvSpPr>
            <a:spLocks noChangeShapeType="1"/>
          </p:cNvSpPr>
          <p:nvPr/>
        </p:nvSpPr>
        <p:spPr bwMode="auto">
          <a:xfrm flipH="1">
            <a:off x="3581400" y="5334000"/>
            <a:ext cx="762000" cy="0"/>
          </a:xfrm>
          <a:prstGeom prst="line">
            <a:avLst/>
          </a:prstGeom>
          <a:noFill/>
          <a:ln w="34925">
            <a:solidFill>
              <a:srgbClr val="FF002A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447" name="Rectangle 23"/>
          <p:cNvSpPr>
            <a:spLocks noChangeArrowheads="1"/>
          </p:cNvSpPr>
          <p:nvPr/>
        </p:nvSpPr>
        <p:spPr bwMode="auto">
          <a:xfrm>
            <a:off x="533400" y="1524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600" b="1" u="sng">
                <a:solidFill>
                  <a:srgbClr val="FF002A"/>
                </a:solidFill>
              </a:rPr>
              <a:t>These Differ In Phase (Relative Position)</a:t>
            </a:r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359448" name="Group 24"/>
          <p:cNvGrpSpPr>
            <a:grpSpLocks/>
          </p:cNvGrpSpPr>
          <p:nvPr/>
        </p:nvGrpSpPr>
        <p:grpSpPr bwMode="auto">
          <a:xfrm flipH="1">
            <a:off x="1447800" y="4191000"/>
            <a:ext cx="1828800" cy="2286000"/>
            <a:chOff x="1680" y="1440"/>
            <a:chExt cx="576" cy="1440"/>
          </a:xfrm>
        </p:grpSpPr>
        <p:sp>
          <p:nvSpPr>
            <p:cNvPr id="359449" name="Rectangle 25"/>
            <p:cNvSpPr>
              <a:spLocks noChangeArrowheads="1"/>
            </p:cNvSpPr>
            <p:nvPr/>
          </p:nvSpPr>
          <p:spPr bwMode="auto">
            <a:xfrm>
              <a:off x="1680" y="1440"/>
              <a:ext cx="144" cy="14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50" name="Rectangle 26"/>
            <p:cNvSpPr>
              <a:spLocks noChangeArrowheads="1"/>
            </p:cNvSpPr>
            <p:nvPr/>
          </p:nvSpPr>
          <p:spPr bwMode="auto">
            <a:xfrm>
              <a:off x="1824" y="1440"/>
              <a:ext cx="144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59451" name="Rectangle 27"/>
            <p:cNvSpPr>
              <a:spLocks noChangeArrowheads="1"/>
            </p:cNvSpPr>
            <p:nvPr/>
          </p:nvSpPr>
          <p:spPr bwMode="auto">
            <a:xfrm>
              <a:off x="1968" y="1440"/>
              <a:ext cx="144" cy="14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452" name="Rectangle 28"/>
            <p:cNvSpPr>
              <a:spLocks noChangeArrowheads="1"/>
            </p:cNvSpPr>
            <p:nvPr/>
          </p:nvSpPr>
          <p:spPr bwMode="auto">
            <a:xfrm>
              <a:off x="2112" y="1440"/>
              <a:ext cx="144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ChangeArrowheads="1"/>
          </p:cNvSpPr>
          <p:nvPr/>
        </p:nvSpPr>
        <p:spPr bwMode="auto">
          <a:xfrm>
            <a:off x="609600" y="1524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b="1" u="sng">
                <a:solidFill>
                  <a:srgbClr val="FF002A"/>
                </a:solidFill>
              </a:rPr>
              <a:t>These Differ In Frequency</a:t>
            </a:r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407555" name="Group 3"/>
          <p:cNvGrpSpPr>
            <a:grpSpLocks/>
          </p:cNvGrpSpPr>
          <p:nvPr/>
        </p:nvGrpSpPr>
        <p:grpSpPr bwMode="auto">
          <a:xfrm>
            <a:off x="1447800" y="1447800"/>
            <a:ext cx="1828800" cy="2286000"/>
            <a:chOff x="1680" y="1440"/>
            <a:chExt cx="576" cy="1440"/>
          </a:xfrm>
        </p:grpSpPr>
        <p:sp>
          <p:nvSpPr>
            <p:cNvPr id="407556" name="Rectangle 4"/>
            <p:cNvSpPr>
              <a:spLocks noChangeArrowheads="1"/>
            </p:cNvSpPr>
            <p:nvPr/>
          </p:nvSpPr>
          <p:spPr bwMode="auto">
            <a:xfrm>
              <a:off x="1680" y="1440"/>
              <a:ext cx="144" cy="14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57" name="Rectangle 5"/>
            <p:cNvSpPr>
              <a:spLocks noChangeArrowheads="1"/>
            </p:cNvSpPr>
            <p:nvPr/>
          </p:nvSpPr>
          <p:spPr bwMode="auto">
            <a:xfrm>
              <a:off x="1824" y="1440"/>
              <a:ext cx="144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7558" name="Rectangle 6"/>
            <p:cNvSpPr>
              <a:spLocks noChangeArrowheads="1"/>
            </p:cNvSpPr>
            <p:nvPr/>
          </p:nvSpPr>
          <p:spPr bwMode="auto">
            <a:xfrm>
              <a:off x="1968" y="1440"/>
              <a:ext cx="144" cy="14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559" name="Rectangle 7"/>
            <p:cNvSpPr>
              <a:spLocks noChangeArrowheads="1"/>
            </p:cNvSpPr>
            <p:nvPr/>
          </p:nvSpPr>
          <p:spPr bwMode="auto">
            <a:xfrm>
              <a:off x="2112" y="1440"/>
              <a:ext cx="144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407560" name="Group 8"/>
          <p:cNvGrpSpPr>
            <a:grpSpLocks/>
          </p:cNvGrpSpPr>
          <p:nvPr/>
        </p:nvGrpSpPr>
        <p:grpSpPr bwMode="auto">
          <a:xfrm>
            <a:off x="1447800" y="4038600"/>
            <a:ext cx="1828800" cy="2286000"/>
            <a:chOff x="960" y="2544"/>
            <a:chExt cx="1152" cy="1440"/>
          </a:xfrm>
        </p:grpSpPr>
        <p:grpSp>
          <p:nvGrpSpPr>
            <p:cNvPr id="407561" name="Group 9"/>
            <p:cNvGrpSpPr>
              <a:grpSpLocks/>
            </p:cNvGrpSpPr>
            <p:nvPr/>
          </p:nvGrpSpPr>
          <p:grpSpPr bwMode="auto">
            <a:xfrm>
              <a:off x="960" y="2544"/>
              <a:ext cx="576" cy="1440"/>
              <a:chOff x="1680" y="1440"/>
              <a:chExt cx="576" cy="1440"/>
            </a:xfrm>
          </p:grpSpPr>
          <p:sp>
            <p:nvSpPr>
              <p:cNvPr id="407562" name="Rectangle 10"/>
              <p:cNvSpPr>
                <a:spLocks noChangeArrowheads="1"/>
              </p:cNvSpPr>
              <p:nvPr/>
            </p:nvSpPr>
            <p:spPr bwMode="auto">
              <a:xfrm>
                <a:off x="1680" y="1440"/>
                <a:ext cx="144" cy="14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563" name="Rectangle 11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144" cy="14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07564" name="Rectangle 12"/>
              <p:cNvSpPr>
                <a:spLocks noChangeArrowheads="1"/>
              </p:cNvSpPr>
              <p:nvPr/>
            </p:nvSpPr>
            <p:spPr bwMode="auto">
              <a:xfrm>
                <a:off x="1968" y="1440"/>
                <a:ext cx="144" cy="14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565" name="Rectangle 13"/>
              <p:cNvSpPr>
                <a:spLocks noChangeArrowheads="1"/>
              </p:cNvSpPr>
              <p:nvPr/>
            </p:nvSpPr>
            <p:spPr bwMode="auto">
              <a:xfrm>
                <a:off x="2112" y="1440"/>
                <a:ext cx="144" cy="14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7566" name="Group 14"/>
            <p:cNvGrpSpPr>
              <a:grpSpLocks/>
            </p:cNvGrpSpPr>
            <p:nvPr/>
          </p:nvGrpSpPr>
          <p:grpSpPr bwMode="auto">
            <a:xfrm>
              <a:off x="1536" y="2544"/>
              <a:ext cx="576" cy="1440"/>
              <a:chOff x="1680" y="1440"/>
              <a:chExt cx="576" cy="1440"/>
            </a:xfrm>
          </p:grpSpPr>
          <p:sp>
            <p:nvSpPr>
              <p:cNvPr id="407567" name="Rectangle 15"/>
              <p:cNvSpPr>
                <a:spLocks noChangeArrowheads="1"/>
              </p:cNvSpPr>
              <p:nvPr/>
            </p:nvSpPr>
            <p:spPr bwMode="auto">
              <a:xfrm>
                <a:off x="1680" y="1440"/>
                <a:ext cx="144" cy="14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568" name="Rectangle 16"/>
              <p:cNvSpPr>
                <a:spLocks noChangeArrowheads="1"/>
              </p:cNvSpPr>
              <p:nvPr/>
            </p:nvSpPr>
            <p:spPr bwMode="auto">
              <a:xfrm>
                <a:off x="1824" y="1440"/>
                <a:ext cx="144" cy="14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407569" name="Rectangle 17"/>
              <p:cNvSpPr>
                <a:spLocks noChangeArrowheads="1"/>
              </p:cNvSpPr>
              <p:nvPr/>
            </p:nvSpPr>
            <p:spPr bwMode="auto">
              <a:xfrm>
                <a:off x="1968" y="1440"/>
                <a:ext cx="144" cy="14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570" name="Rectangle 18"/>
              <p:cNvSpPr>
                <a:spLocks noChangeArrowheads="1"/>
              </p:cNvSpPr>
              <p:nvPr/>
            </p:nvSpPr>
            <p:spPr bwMode="auto">
              <a:xfrm>
                <a:off x="2112" y="1440"/>
                <a:ext cx="144" cy="14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7571" name="Text Box 19"/>
          <p:cNvSpPr txBox="1">
            <a:spLocks noChangeArrowheads="1"/>
          </p:cNvSpPr>
          <p:nvPr/>
        </p:nvSpPr>
        <p:spPr bwMode="auto">
          <a:xfrm>
            <a:off x="4402138" y="1371600"/>
            <a:ext cx="40132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FF002A"/>
                </a:solidFill>
              </a:rPr>
              <a:t>Low Spatial Frequency</a:t>
            </a:r>
          </a:p>
          <a:p>
            <a:pPr algn="ctr"/>
            <a:r>
              <a:rPr lang="en-US" sz="3200">
                <a:solidFill>
                  <a:srgbClr val="FF002A"/>
                </a:solidFill>
              </a:rPr>
              <a:t>Fat Bars:</a:t>
            </a:r>
          </a:p>
          <a:p>
            <a:pPr algn="ctr"/>
            <a:r>
              <a:rPr lang="en-US" sz="3200">
                <a:solidFill>
                  <a:srgbClr val="FF002A"/>
                </a:solidFill>
              </a:rPr>
              <a:t>Few Cycles Per Degree</a:t>
            </a:r>
          </a:p>
          <a:p>
            <a:pPr algn="ctr"/>
            <a:r>
              <a:rPr lang="en-US" sz="3200">
                <a:solidFill>
                  <a:srgbClr val="FF002A"/>
                </a:solidFill>
              </a:rPr>
              <a:t>C.P.D. </a:t>
            </a:r>
            <a:endParaRPr lang="en-US"/>
          </a:p>
        </p:txBody>
      </p:sp>
      <p:sp>
        <p:nvSpPr>
          <p:cNvPr id="407572" name="Text Box 20"/>
          <p:cNvSpPr txBox="1">
            <a:spLocks noChangeArrowheads="1"/>
          </p:cNvSpPr>
          <p:nvPr/>
        </p:nvSpPr>
        <p:spPr bwMode="auto">
          <a:xfrm>
            <a:off x="4278313" y="4038600"/>
            <a:ext cx="42624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FF002A"/>
                </a:solidFill>
              </a:rPr>
              <a:t>High Spatial Frequency</a:t>
            </a:r>
          </a:p>
          <a:p>
            <a:pPr algn="ctr"/>
            <a:r>
              <a:rPr lang="en-US" sz="3200">
                <a:solidFill>
                  <a:srgbClr val="FF002A"/>
                </a:solidFill>
              </a:rPr>
              <a:t>Thin Bars:</a:t>
            </a:r>
          </a:p>
          <a:p>
            <a:pPr algn="ctr"/>
            <a:r>
              <a:rPr lang="en-US" sz="3200">
                <a:solidFill>
                  <a:srgbClr val="FF002A"/>
                </a:solidFill>
              </a:rPr>
              <a:t>Many Cycles Per Degree</a:t>
            </a:r>
          </a:p>
          <a:p>
            <a:pPr algn="ctr"/>
            <a:r>
              <a:rPr lang="en-US" sz="3200">
                <a:solidFill>
                  <a:srgbClr val="FF002A"/>
                </a:solidFill>
              </a:rPr>
              <a:t>C.P.D.</a:t>
            </a:r>
            <a:endParaRPr lang="en-US"/>
          </a:p>
        </p:txBody>
      </p:sp>
      <p:sp>
        <p:nvSpPr>
          <p:cNvPr id="407573" name="Line 21"/>
          <p:cNvSpPr>
            <a:spLocks noChangeShapeType="1"/>
          </p:cNvSpPr>
          <p:nvPr/>
        </p:nvSpPr>
        <p:spPr bwMode="auto">
          <a:xfrm flipH="1">
            <a:off x="3581400" y="1630363"/>
            <a:ext cx="762000" cy="0"/>
          </a:xfrm>
          <a:prstGeom prst="line">
            <a:avLst/>
          </a:prstGeom>
          <a:noFill/>
          <a:ln w="34925">
            <a:solidFill>
              <a:srgbClr val="FF002A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7574" name="Line 22"/>
          <p:cNvSpPr>
            <a:spLocks noChangeShapeType="1"/>
          </p:cNvSpPr>
          <p:nvPr/>
        </p:nvSpPr>
        <p:spPr bwMode="auto">
          <a:xfrm flipH="1">
            <a:off x="3581400" y="4343400"/>
            <a:ext cx="762000" cy="0"/>
          </a:xfrm>
          <a:prstGeom prst="line">
            <a:avLst/>
          </a:prstGeom>
          <a:noFill/>
          <a:ln w="34925">
            <a:solidFill>
              <a:srgbClr val="FF002A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05000"/>
            <a:ext cx="5621338" cy="4103688"/>
          </a:xfrm>
          <a:prstGeom prst="rect">
            <a:avLst/>
          </a:prstGeom>
          <a:noFill/>
        </p:spPr>
      </p:pic>
      <p:sp>
        <p:nvSpPr>
          <p:cNvPr id="398339" name="Text Box 3"/>
          <p:cNvSpPr txBox="1">
            <a:spLocks noChangeArrowheads="1"/>
          </p:cNvSpPr>
          <p:nvPr/>
        </p:nvSpPr>
        <p:spPr bwMode="auto">
          <a:xfrm>
            <a:off x="344488" y="228600"/>
            <a:ext cx="84709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FBFF00"/>
                </a:solidFill>
              </a:rPr>
              <a:t>Essentially, we just “moved” the Cat stimuli</a:t>
            </a:r>
          </a:p>
          <a:p>
            <a:pPr algn="ctr"/>
            <a:r>
              <a:rPr lang="en-US" sz="2800" b="1">
                <a:solidFill>
                  <a:srgbClr val="FBFF00"/>
                </a:solidFill>
              </a:rPr>
              <a:t>from left to right in the frequency domain,</a:t>
            </a:r>
          </a:p>
          <a:p>
            <a:pPr algn="ctr"/>
            <a:r>
              <a:rPr lang="en-US" sz="2800" b="1">
                <a:solidFill>
                  <a:srgbClr val="FBFF00"/>
                </a:solidFill>
              </a:rPr>
              <a:t>making differences invisible at the highest frequencies.</a:t>
            </a:r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FBFF00"/>
                </a:solidFill>
              </a:rPr>
              <a:t>Part 3: Metamers</a:t>
            </a:r>
            <a:endParaRPr lang="en-US"/>
          </a:p>
        </p:txBody>
      </p:sp>
      <p:sp>
        <p:nvSpPr>
          <p:cNvPr id="399363" name="Rectangle 3"/>
          <p:cNvSpPr>
            <a:spLocks noChangeArrowheads="1"/>
          </p:cNvSpPr>
          <p:nvPr/>
        </p:nvSpPr>
        <p:spPr bwMode="auto">
          <a:xfrm>
            <a:off x="1103313" y="1752600"/>
            <a:ext cx="7405687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/>
              <a:t>The artist Charles (Chuck) Close</a:t>
            </a:r>
          </a:p>
          <a:p>
            <a:pPr algn="ctr"/>
            <a:r>
              <a:rPr lang="en-US" sz="3200" b="1"/>
              <a:t>takes advantage of the human</a:t>
            </a:r>
          </a:p>
          <a:p>
            <a:pPr algn="ctr"/>
            <a:r>
              <a:rPr lang="en-US" sz="3200" b="1"/>
              <a:t>CSF in his art.</a:t>
            </a:r>
          </a:p>
          <a:p>
            <a:pPr algn="ctr"/>
            <a:endParaRPr lang="en-US" sz="3200" b="1"/>
          </a:p>
          <a:p>
            <a:pPr algn="ctr"/>
            <a:r>
              <a:rPr lang="en-US" sz="3200" b="1"/>
              <a:t>His art looks one way at one scale (SF),</a:t>
            </a:r>
          </a:p>
          <a:p>
            <a:pPr algn="ctr"/>
            <a:r>
              <a:rPr lang="en-US" sz="3200" b="1"/>
              <a:t>and very different at a another scale (SF).</a:t>
            </a:r>
            <a:endParaRPr lang="en-US" sz="4000" b="1"/>
          </a:p>
          <a:p>
            <a:pPr algn="ctr"/>
            <a:endParaRPr lang="en-US" sz="2800" b="1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7" name="Rectangle 3"/>
          <p:cNvSpPr>
            <a:spLocks noChangeArrowheads="1"/>
          </p:cNvSpPr>
          <p:nvPr/>
        </p:nvSpPr>
        <p:spPr bwMode="auto">
          <a:xfrm>
            <a:off x="3429000" y="2709863"/>
            <a:ext cx="21605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/>
              <a:t>Demo Here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FBFF00"/>
                </a:solidFill>
              </a:rPr>
              <a:t>Part 4</a:t>
            </a:r>
            <a:endParaRPr lang="en-US"/>
          </a:p>
        </p:txBody>
      </p:sp>
      <p:sp>
        <p:nvSpPr>
          <p:cNvPr id="376835" name="Rectangle 3"/>
          <p:cNvSpPr>
            <a:spLocks noChangeArrowheads="1"/>
          </p:cNvSpPr>
          <p:nvPr/>
        </p:nvSpPr>
        <p:spPr bwMode="auto">
          <a:xfrm>
            <a:off x="2174875" y="2651125"/>
            <a:ext cx="46593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1"/>
              <a:t>Selective Adaptation</a:t>
            </a:r>
          </a:p>
          <a:p>
            <a:pPr algn="ctr"/>
            <a:endParaRPr lang="en-US" sz="4000" b="1"/>
          </a:p>
          <a:p>
            <a:pPr algn="ctr"/>
            <a:r>
              <a:rPr lang="en-US" sz="4000" b="1"/>
              <a:t>And</a:t>
            </a:r>
          </a:p>
          <a:p>
            <a:pPr algn="ctr"/>
            <a:endParaRPr lang="en-US" sz="4000" b="1"/>
          </a:p>
          <a:p>
            <a:pPr algn="ctr"/>
            <a:r>
              <a:rPr lang="en-US" sz="4000" b="1"/>
              <a:t>The Size Aftereffect</a:t>
            </a:r>
            <a:endParaRPr lang="en-US" sz="2800" b="1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Text Box 2"/>
          <p:cNvSpPr txBox="1">
            <a:spLocks noChangeArrowheads="1"/>
          </p:cNvSpPr>
          <p:nvPr/>
        </p:nvSpPr>
        <p:spPr bwMode="auto">
          <a:xfrm>
            <a:off x="1238250" y="762000"/>
            <a:ext cx="68516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BFF00"/>
                </a:solidFill>
              </a:rPr>
              <a:t>Selective Adaptation:</a:t>
            </a:r>
          </a:p>
          <a:p>
            <a:pPr algn="ctr"/>
            <a:endParaRPr lang="en-US" sz="3600" b="1">
              <a:solidFill>
                <a:srgbClr val="FBFF00"/>
              </a:solidFill>
            </a:endParaRPr>
          </a:p>
          <a:p>
            <a:pPr algn="ctr"/>
            <a:r>
              <a:rPr lang="en-US" sz="3600" b="1"/>
              <a:t>After adapting to a single SF,</a:t>
            </a:r>
          </a:p>
          <a:p>
            <a:pPr algn="ctr"/>
            <a:r>
              <a:rPr lang="en-US" sz="3600" b="1"/>
              <a:t>contrast sensitivity is reduced </a:t>
            </a:r>
          </a:p>
          <a:p>
            <a:pPr algn="ctr"/>
            <a:r>
              <a:rPr lang="en-US" sz="3600" b="1"/>
              <a:t>at or near that SF,</a:t>
            </a:r>
          </a:p>
          <a:p>
            <a:pPr algn="ctr"/>
            <a:r>
              <a:rPr lang="en-US" sz="3600" b="1"/>
              <a:t>but </a:t>
            </a:r>
            <a:r>
              <a:rPr lang="en-US" sz="3600" b="1" u="sng"/>
              <a:t>NOT</a:t>
            </a:r>
            <a:r>
              <a:rPr lang="en-US" sz="3600" b="1"/>
              <a:t> elsewhere.</a:t>
            </a:r>
          </a:p>
          <a:p>
            <a:pPr algn="ctr"/>
            <a:endParaRPr lang="en-US" sz="3600" b="1"/>
          </a:p>
          <a:p>
            <a:pPr algn="ctr"/>
            <a:endParaRPr lang="en-US" sz="3600" b="1"/>
          </a:p>
          <a:p>
            <a:pPr algn="ctr"/>
            <a:r>
              <a:rPr lang="en-US" sz="3600" b="1"/>
              <a:t>This creates a “notch” in the CSF.</a:t>
            </a:r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19363"/>
            <a:ext cx="7386638" cy="3638550"/>
          </a:xfrm>
          <a:prstGeom prst="rect">
            <a:avLst/>
          </a:prstGeom>
          <a:noFill/>
        </p:spPr>
      </p:pic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1282700" y="1492250"/>
            <a:ext cx="676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BFF00"/>
                </a:solidFill>
              </a:rPr>
              <a:t>Selective Adaptation and the CSF</a:t>
            </a:r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Text Box 2"/>
          <p:cNvSpPr txBox="1">
            <a:spLocks noChangeArrowheads="1"/>
          </p:cNvSpPr>
          <p:nvPr/>
        </p:nvSpPr>
        <p:spPr bwMode="auto">
          <a:xfrm>
            <a:off x="1219200" y="762000"/>
            <a:ext cx="68897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BFF00"/>
                </a:solidFill>
              </a:rPr>
              <a:t>The Size Aftereffect:</a:t>
            </a:r>
          </a:p>
          <a:p>
            <a:pPr algn="ctr"/>
            <a:endParaRPr lang="en-US" sz="3600" b="1">
              <a:solidFill>
                <a:srgbClr val="FBFF00"/>
              </a:solidFill>
            </a:endParaRPr>
          </a:p>
          <a:p>
            <a:pPr algn="ctr"/>
            <a:r>
              <a:rPr lang="en-US" sz="3600" b="1"/>
              <a:t>The size aftereffect is conceptually</a:t>
            </a:r>
          </a:p>
          <a:p>
            <a:pPr algn="ctr"/>
            <a:r>
              <a:rPr lang="en-US" sz="3600" b="1"/>
              <a:t>similar to the tilt aftereffect.</a:t>
            </a:r>
          </a:p>
          <a:p>
            <a:pPr algn="ctr"/>
            <a:endParaRPr lang="en-US" sz="3600" b="1"/>
          </a:p>
          <a:p>
            <a:pPr algn="ctr"/>
            <a:r>
              <a:rPr lang="en-US" sz="3600" b="1"/>
              <a:t>There is an illusion of size </a:t>
            </a:r>
          </a:p>
          <a:p>
            <a:pPr algn="ctr"/>
            <a:r>
              <a:rPr lang="en-US" sz="3600" b="1"/>
              <a:t>(rather than orientation)</a:t>
            </a:r>
          </a:p>
          <a:p>
            <a:pPr algn="ctr"/>
            <a:r>
              <a:rPr lang="en-US" sz="3600" b="1"/>
              <a:t>after adaptation to </a:t>
            </a:r>
          </a:p>
          <a:p>
            <a:pPr algn="ctr"/>
            <a:r>
              <a:rPr lang="en-US" sz="3600" b="1"/>
              <a:t>a single spatial frequency.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Text Box 2"/>
          <p:cNvSpPr txBox="1">
            <a:spLocks noChangeArrowheads="1"/>
          </p:cNvSpPr>
          <p:nvPr/>
        </p:nvSpPr>
        <p:spPr bwMode="auto">
          <a:xfrm>
            <a:off x="971550" y="762000"/>
            <a:ext cx="738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BFF00"/>
                </a:solidFill>
              </a:rPr>
              <a:t>The Size Aftereffect: Pre-Adaptation</a:t>
            </a:r>
            <a:endParaRPr lang="en-US"/>
          </a:p>
        </p:txBody>
      </p:sp>
      <p:pic>
        <p:nvPicPr>
          <p:cNvPr id="3553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8375" y="1558925"/>
            <a:ext cx="2660650" cy="4918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Text Box 2"/>
          <p:cNvSpPr txBox="1">
            <a:spLocks noChangeArrowheads="1"/>
          </p:cNvSpPr>
          <p:nvPr/>
        </p:nvSpPr>
        <p:spPr bwMode="auto">
          <a:xfrm>
            <a:off x="1822450" y="762000"/>
            <a:ext cx="56832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CFF17"/>
                </a:solidFill>
              </a:rPr>
              <a:t>The Size Aftereffect:</a:t>
            </a:r>
            <a:endParaRPr lang="en-US" sz="3600" b="1">
              <a:solidFill>
                <a:srgbClr val="FBFF00"/>
              </a:solidFill>
            </a:endParaRPr>
          </a:p>
          <a:p>
            <a:pPr algn="ctr"/>
            <a:endParaRPr lang="en-US" sz="3600" b="1">
              <a:solidFill>
                <a:srgbClr val="FBFF00"/>
              </a:solidFill>
            </a:endParaRPr>
          </a:p>
          <a:p>
            <a:pPr algn="ctr"/>
            <a:endParaRPr lang="en-US" sz="3600" b="1">
              <a:solidFill>
                <a:srgbClr val="FBFF00"/>
              </a:solidFill>
            </a:endParaRPr>
          </a:p>
          <a:p>
            <a:pPr algn="ctr"/>
            <a:r>
              <a:rPr lang="en-US" sz="3600" b="1"/>
              <a:t>Now, have the subject adapt</a:t>
            </a:r>
          </a:p>
          <a:p>
            <a:pPr algn="ctr"/>
            <a:r>
              <a:rPr lang="en-US" sz="3600" b="1"/>
              <a:t>to a (</a:t>
            </a:r>
            <a:r>
              <a:rPr lang="en-US" sz="3600" b="1">
                <a:solidFill>
                  <a:srgbClr val="FBFF00"/>
                </a:solidFill>
              </a:rPr>
              <a:t>low</a:t>
            </a:r>
            <a:r>
              <a:rPr lang="en-US" sz="3600" b="1"/>
              <a:t>) spatial frequency </a:t>
            </a:r>
          </a:p>
          <a:p>
            <a:pPr algn="ctr"/>
            <a:r>
              <a:rPr lang="en-US" sz="3600" b="1"/>
              <a:t>at or near “A”.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ChangeArrowheads="1"/>
          </p:cNvSpPr>
          <p:nvPr/>
        </p:nvSpPr>
        <p:spPr bwMode="auto">
          <a:xfrm>
            <a:off x="381000" y="1524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b="1" u="sng">
                <a:solidFill>
                  <a:srgbClr val="FF002A"/>
                </a:solidFill>
              </a:rPr>
              <a:t>These Differ In Orientation</a:t>
            </a:r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360451" name="Group 3"/>
          <p:cNvGrpSpPr>
            <a:grpSpLocks/>
          </p:cNvGrpSpPr>
          <p:nvPr/>
        </p:nvGrpSpPr>
        <p:grpSpPr bwMode="auto">
          <a:xfrm>
            <a:off x="990600" y="1447800"/>
            <a:ext cx="2286000" cy="2286000"/>
            <a:chOff x="1680" y="1440"/>
            <a:chExt cx="576" cy="1440"/>
          </a:xfrm>
        </p:grpSpPr>
        <p:sp>
          <p:nvSpPr>
            <p:cNvPr id="360452" name="Rectangle 4"/>
            <p:cNvSpPr>
              <a:spLocks noChangeArrowheads="1"/>
            </p:cNvSpPr>
            <p:nvPr/>
          </p:nvSpPr>
          <p:spPr bwMode="auto">
            <a:xfrm>
              <a:off x="1680" y="1440"/>
              <a:ext cx="144" cy="14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53" name="Rectangle 5"/>
            <p:cNvSpPr>
              <a:spLocks noChangeArrowheads="1"/>
            </p:cNvSpPr>
            <p:nvPr/>
          </p:nvSpPr>
          <p:spPr bwMode="auto">
            <a:xfrm>
              <a:off x="1824" y="1440"/>
              <a:ext cx="144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60454" name="Rectangle 6"/>
            <p:cNvSpPr>
              <a:spLocks noChangeArrowheads="1"/>
            </p:cNvSpPr>
            <p:nvPr/>
          </p:nvSpPr>
          <p:spPr bwMode="auto">
            <a:xfrm>
              <a:off x="1968" y="1440"/>
              <a:ext cx="144" cy="14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55" name="Rectangle 7"/>
            <p:cNvSpPr>
              <a:spLocks noChangeArrowheads="1"/>
            </p:cNvSpPr>
            <p:nvPr/>
          </p:nvSpPr>
          <p:spPr bwMode="auto">
            <a:xfrm>
              <a:off x="2112" y="1440"/>
              <a:ext cx="144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360467" name="Text Box 19"/>
          <p:cNvSpPr txBox="1">
            <a:spLocks noChangeArrowheads="1"/>
          </p:cNvSpPr>
          <p:nvPr/>
        </p:nvSpPr>
        <p:spPr bwMode="auto">
          <a:xfrm>
            <a:off x="4689475" y="1798638"/>
            <a:ext cx="34464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FF002A"/>
                </a:solidFill>
              </a:rPr>
              <a:t>Vertical Orientation</a:t>
            </a:r>
            <a:endParaRPr lang="en-US"/>
          </a:p>
        </p:txBody>
      </p:sp>
      <p:sp>
        <p:nvSpPr>
          <p:cNvPr id="360468" name="Text Box 20"/>
          <p:cNvSpPr txBox="1">
            <a:spLocks noChangeArrowheads="1"/>
          </p:cNvSpPr>
          <p:nvPr/>
        </p:nvSpPr>
        <p:spPr bwMode="auto">
          <a:xfrm>
            <a:off x="4478338" y="5029200"/>
            <a:ext cx="3875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FF002A"/>
                </a:solidFill>
              </a:rPr>
              <a:t>Horizontal Orientation</a:t>
            </a:r>
            <a:endParaRPr lang="en-US"/>
          </a:p>
        </p:txBody>
      </p:sp>
      <p:sp>
        <p:nvSpPr>
          <p:cNvPr id="360469" name="Line 21"/>
          <p:cNvSpPr>
            <a:spLocks noChangeShapeType="1"/>
          </p:cNvSpPr>
          <p:nvPr/>
        </p:nvSpPr>
        <p:spPr bwMode="auto">
          <a:xfrm flipH="1">
            <a:off x="3581400" y="2057400"/>
            <a:ext cx="762000" cy="0"/>
          </a:xfrm>
          <a:prstGeom prst="line">
            <a:avLst/>
          </a:prstGeom>
          <a:noFill/>
          <a:ln w="34925">
            <a:solidFill>
              <a:srgbClr val="FF002A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0470" name="Line 22"/>
          <p:cNvSpPr>
            <a:spLocks noChangeShapeType="1"/>
          </p:cNvSpPr>
          <p:nvPr/>
        </p:nvSpPr>
        <p:spPr bwMode="auto">
          <a:xfrm flipH="1">
            <a:off x="3581400" y="5334000"/>
            <a:ext cx="762000" cy="0"/>
          </a:xfrm>
          <a:prstGeom prst="line">
            <a:avLst/>
          </a:prstGeom>
          <a:noFill/>
          <a:ln w="34925">
            <a:solidFill>
              <a:srgbClr val="FF002A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0476" name="Group 28"/>
          <p:cNvGrpSpPr>
            <a:grpSpLocks/>
          </p:cNvGrpSpPr>
          <p:nvPr/>
        </p:nvGrpSpPr>
        <p:grpSpPr bwMode="auto">
          <a:xfrm rot="5400000">
            <a:off x="990600" y="4343400"/>
            <a:ext cx="2286000" cy="2286000"/>
            <a:chOff x="1680" y="1440"/>
            <a:chExt cx="576" cy="1440"/>
          </a:xfrm>
        </p:grpSpPr>
        <p:sp>
          <p:nvSpPr>
            <p:cNvPr id="360477" name="Rectangle 29"/>
            <p:cNvSpPr>
              <a:spLocks noChangeArrowheads="1"/>
            </p:cNvSpPr>
            <p:nvPr/>
          </p:nvSpPr>
          <p:spPr bwMode="auto">
            <a:xfrm>
              <a:off x="1680" y="1440"/>
              <a:ext cx="144" cy="14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78" name="Rectangle 30"/>
            <p:cNvSpPr>
              <a:spLocks noChangeArrowheads="1"/>
            </p:cNvSpPr>
            <p:nvPr/>
          </p:nvSpPr>
          <p:spPr bwMode="auto">
            <a:xfrm>
              <a:off x="1824" y="1440"/>
              <a:ext cx="144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360479" name="Rectangle 31"/>
            <p:cNvSpPr>
              <a:spLocks noChangeArrowheads="1"/>
            </p:cNvSpPr>
            <p:nvPr/>
          </p:nvSpPr>
          <p:spPr bwMode="auto">
            <a:xfrm>
              <a:off x="1968" y="1440"/>
              <a:ext cx="144" cy="14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480" name="Rectangle 32"/>
            <p:cNvSpPr>
              <a:spLocks noChangeArrowheads="1"/>
            </p:cNvSpPr>
            <p:nvPr/>
          </p:nvSpPr>
          <p:spPr bwMode="auto">
            <a:xfrm>
              <a:off x="2112" y="1440"/>
              <a:ext cx="144" cy="14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5" name="Text Box 3"/>
          <p:cNvSpPr txBox="1">
            <a:spLocks noChangeArrowheads="1"/>
          </p:cNvSpPr>
          <p:nvPr/>
        </p:nvSpPr>
        <p:spPr bwMode="auto">
          <a:xfrm>
            <a:off x="895350" y="762000"/>
            <a:ext cx="7537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BFF00"/>
                </a:solidFill>
              </a:rPr>
              <a:t>The Size Aftereffect: Post-Adaptation</a:t>
            </a:r>
            <a:endParaRPr lang="en-US"/>
          </a:p>
        </p:txBody>
      </p:sp>
      <p:pic>
        <p:nvPicPr>
          <p:cNvPr id="3563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300" y="1595438"/>
            <a:ext cx="2568575" cy="5033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3800" y="1447800"/>
            <a:ext cx="5273675" cy="5021263"/>
          </a:xfrm>
          <a:prstGeom prst="rect">
            <a:avLst/>
          </a:prstGeom>
          <a:noFill/>
        </p:spPr>
      </p:pic>
      <p:sp>
        <p:nvSpPr>
          <p:cNvPr id="362500" name="Text Box 4"/>
          <p:cNvSpPr txBox="1">
            <a:spLocks noChangeArrowheads="1"/>
          </p:cNvSpPr>
          <p:nvPr/>
        </p:nvSpPr>
        <p:spPr bwMode="auto">
          <a:xfrm>
            <a:off x="2286000" y="257175"/>
            <a:ext cx="5454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BFF00"/>
                </a:solidFill>
              </a:rPr>
              <a:t>The Size Aftereffect: </a:t>
            </a:r>
          </a:p>
          <a:p>
            <a:pPr algn="ctr"/>
            <a:r>
              <a:rPr lang="en-US" sz="3600" b="1">
                <a:solidFill>
                  <a:srgbClr val="FBFF00"/>
                </a:solidFill>
              </a:rPr>
              <a:t>Before &amp; After Adaptation</a:t>
            </a:r>
            <a:endParaRPr lang="en-US"/>
          </a:p>
        </p:txBody>
      </p:sp>
      <p:sp>
        <p:nvSpPr>
          <p:cNvPr id="362501" name="Text Box 5"/>
          <p:cNvSpPr txBox="1">
            <a:spLocks noChangeArrowheads="1"/>
          </p:cNvSpPr>
          <p:nvPr/>
        </p:nvSpPr>
        <p:spPr bwMode="auto">
          <a:xfrm>
            <a:off x="7772400" y="5029200"/>
            <a:ext cx="1270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2A"/>
                </a:solidFill>
              </a:rPr>
              <a:t>Note</a:t>
            </a:r>
          </a:p>
          <a:p>
            <a:r>
              <a:rPr lang="en-US" sz="2000" b="1">
                <a:solidFill>
                  <a:srgbClr val="FF002A"/>
                </a:solidFill>
              </a:rPr>
              <a:t>the</a:t>
            </a:r>
          </a:p>
          <a:p>
            <a:r>
              <a:rPr lang="en-US" sz="2000" b="1">
                <a:solidFill>
                  <a:srgbClr val="FF002A"/>
                </a:solidFill>
              </a:rPr>
              <a:t>higher</a:t>
            </a:r>
          </a:p>
          <a:p>
            <a:r>
              <a:rPr lang="en-US" sz="2000" b="1">
                <a:solidFill>
                  <a:srgbClr val="FF002A"/>
                </a:solidFill>
              </a:rPr>
              <a:t>frequency</a:t>
            </a:r>
            <a:endParaRPr lang="en-US"/>
          </a:p>
        </p:txBody>
      </p:sp>
      <p:sp>
        <p:nvSpPr>
          <p:cNvPr id="362502" name="Line 6"/>
          <p:cNvSpPr>
            <a:spLocks noChangeShapeType="1"/>
          </p:cNvSpPr>
          <p:nvPr/>
        </p:nvSpPr>
        <p:spPr bwMode="auto">
          <a:xfrm flipH="1">
            <a:off x="6781800" y="5791200"/>
            <a:ext cx="990600" cy="0"/>
          </a:xfrm>
          <a:prstGeom prst="line">
            <a:avLst/>
          </a:prstGeom>
          <a:noFill/>
          <a:ln w="38100">
            <a:solidFill>
              <a:srgbClr val="FF002A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Text Box 2"/>
          <p:cNvSpPr txBox="1">
            <a:spLocks noChangeArrowheads="1"/>
          </p:cNvSpPr>
          <p:nvPr/>
        </p:nvSpPr>
        <p:spPr bwMode="auto">
          <a:xfrm>
            <a:off x="792163" y="762000"/>
            <a:ext cx="7751762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rgbClr val="FBFF00"/>
                </a:solidFill>
              </a:rPr>
              <a:t>The Size Aftereffect:</a:t>
            </a:r>
          </a:p>
          <a:p>
            <a:pPr algn="ctr"/>
            <a:endParaRPr lang="en-US" sz="3600" b="1">
              <a:solidFill>
                <a:srgbClr val="FBFF00"/>
              </a:solidFill>
            </a:endParaRPr>
          </a:p>
          <a:p>
            <a:pPr algn="ctr"/>
            <a:endParaRPr lang="en-US" sz="3600" b="1">
              <a:solidFill>
                <a:srgbClr val="FBFF00"/>
              </a:solidFill>
            </a:endParaRPr>
          </a:p>
          <a:p>
            <a:pPr algn="ctr"/>
            <a:r>
              <a:rPr lang="en-US" sz="2800" b="1"/>
              <a:t>Like the tilt aftereffect (an illusion of orientation),</a:t>
            </a:r>
          </a:p>
          <a:p>
            <a:pPr algn="ctr"/>
            <a:r>
              <a:rPr lang="en-US" sz="2800" b="1"/>
              <a:t>the size aftereffect arises from </a:t>
            </a:r>
          </a:p>
          <a:p>
            <a:pPr algn="ctr"/>
            <a:r>
              <a:rPr lang="en-US" sz="2800" b="1"/>
              <a:t>and adaptation-induced bias </a:t>
            </a:r>
          </a:p>
          <a:p>
            <a:pPr algn="ctr"/>
            <a:r>
              <a:rPr lang="en-US" sz="2800" b="1"/>
              <a:t>in the POPULATION’S response.</a:t>
            </a:r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2413" y="1752600"/>
            <a:ext cx="6326187" cy="4918075"/>
          </a:xfrm>
          <a:prstGeom prst="rect">
            <a:avLst/>
          </a:prstGeom>
          <a:noFill/>
        </p:spPr>
      </p:pic>
      <p:sp>
        <p:nvSpPr>
          <p:cNvPr id="392195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  <a:noFill/>
          <a:ln/>
        </p:spPr>
        <p:txBody>
          <a:bodyPr/>
          <a:lstStyle/>
          <a:p>
            <a:r>
              <a:rPr lang="en-US" sz="2800" b="1">
                <a:solidFill>
                  <a:srgbClr val="FBFF00"/>
                </a:solidFill>
              </a:rPr>
              <a:t>So, you can “fatigue” an orientation column,</a:t>
            </a:r>
            <a:br>
              <a:rPr lang="en-US" sz="2800" b="1">
                <a:solidFill>
                  <a:srgbClr val="FBFF00"/>
                </a:solidFill>
              </a:rPr>
            </a:br>
            <a:r>
              <a:rPr lang="en-US" sz="2800" b="1">
                <a:solidFill>
                  <a:srgbClr val="FBFF00"/>
                </a:solidFill>
              </a:rPr>
              <a:t>or a spatial frequency column!</a:t>
            </a:r>
            <a:r>
              <a:rPr lang="en-US" sz="3600" b="1">
                <a:solidFill>
                  <a:srgbClr val="FBFF00"/>
                </a:solidFill>
              </a:rPr>
              <a:t> 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0" y="1143000"/>
            <a:ext cx="4095750" cy="5230813"/>
          </a:xfrm>
          <a:prstGeom prst="rect">
            <a:avLst/>
          </a:prstGeom>
          <a:noFill/>
        </p:spPr>
      </p:pic>
      <p:sp>
        <p:nvSpPr>
          <p:cNvPr id="30105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  <a:noFill/>
          <a:ln/>
        </p:spPr>
        <p:txBody>
          <a:bodyPr/>
          <a:lstStyle/>
          <a:p>
            <a:r>
              <a:rPr lang="en-US" sz="3600" b="1" u="sng">
                <a:solidFill>
                  <a:srgbClr val="FBFF00"/>
                </a:solidFill>
              </a:rPr>
              <a:t>Part 1: Waves &amp; Fourier Analysis</a:t>
            </a:r>
          </a:p>
        </p:txBody>
      </p:sp>
      <p:sp>
        <p:nvSpPr>
          <p:cNvPr id="301060" name="Text Box 4"/>
          <p:cNvSpPr txBox="1">
            <a:spLocks noChangeArrowheads="1"/>
          </p:cNvSpPr>
          <p:nvPr/>
        </p:nvSpPr>
        <p:spPr bwMode="auto">
          <a:xfrm>
            <a:off x="762000" y="1981200"/>
            <a:ext cx="28940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CFF17"/>
                </a:solidFill>
              </a:rPr>
              <a:t>This is a </a:t>
            </a:r>
          </a:p>
          <a:p>
            <a:pPr algn="ctr"/>
            <a:r>
              <a:rPr lang="en-US" sz="2000" b="1">
                <a:solidFill>
                  <a:srgbClr val="FCFF17"/>
                </a:solidFill>
              </a:rPr>
              <a:t>Square Wave Grating:</a:t>
            </a:r>
          </a:p>
          <a:p>
            <a:pPr algn="ctr"/>
            <a:endParaRPr lang="en-US" sz="2000" b="1">
              <a:solidFill>
                <a:srgbClr val="FCFF17"/>
              </a:solidFill>
            </a:endParaRPr>
          </a:p>
          <a:p>
            <a:pPr algn="ctr"/>
            <a:endParaRPr lang="en-US" sz="2000" b="1">
              <a:solidFill>
                <a:srgbClr val="FCFF17"/>
              </a:solidFill>
            </a:endParaRPr>
          </a:p>
          <a:p>
            <a:pPr algn="ctr"/>
            <a:endParaRPr lang="en-US" sz="2000" b="1">
              <a:solidFill>
                <a:srgbClr val="FCFF17"/>
              </a:solidFill>
            </a:endParaRPr>
          </a:p>
          <a:p>
            <a:pPr algn="ctr"/>
            <a:endParaRPr lang="en-US" sz="2000" b="1">
              <a:solidFill>
                <a:srgbClr val="FCFF17"/>
              </a:solidFill>
            </a:endParaRPr>
          </a:p>
          <a:p>
            <a:pPr algn="ctr"/>
            <a:endParaRPr lang="en-US" sz="2000" b="1">
              <a:solidFill>
                <a:srgbClr val="FCFF17"/>
              </a:solidFill>
            </a:endParaRPr>
          </a:p>
          <a:p>
            <a:pPr algn="ctr"/>
            <a:endParaRPr lang="en-US" sz="2000" b="1">
              <a:solidFill>
                <a:srgbClr val="FCFF17"/>
              </a:solidFill>
            </a:endParaRPr>
          </a:p>
          <a:p>
            <a:pPr algn="ctr"/>
            <a:endParaRPr lang="en-US" sz="2000" b="1">
              <a:solidFill>
                <a:srgbClr val="FCFF17"/>
              </a:solidFill>
            </a:endParaRPr>
          </a:p>
          <a:p>
            <a:pPr algn="ctr"/>
            <a:r>
              <a:rPr lang="en-US" sz="2000" b="1">
                <a:solidFill>
                  <a:srgbClr val="FCFF17"/>
                </a:solidFill>
              </a:rPr>
              <a:t>The Luminance Changes</a:t>
            </a:r>
          </a:p>
          <a:p>
            <a:pPr algn="ctr"/>
            <a:r>
              <a:rPr lang="en-US" sz="2000" b="1">
                <a:solidFill>
                  <a:srgbClr val="FCFF17"/>
                </a:solidFill>
              </a:rPr>
              <a:t>Abruptly.</a:t>
            </a:r>
          </a:p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7888" y="1093788"/>
            <a:ext cx="2308225" cy="4668837"/>
          </a:xfrm>
          <a:prstGeom prst="rect">
            <a:avLst/>
          </a:prstGeom>
          <a:noFill/>
        </p:spPr>
      </p:pic>
      <p:sp>
        <p:nvSpPr>
          <p:cNvPr id="284676" name="Text Box 4"/>
          <p:cNvSpPr txBox="1">
            <a:spLocks noChangeArrowheads="1"/>
          </p:cNvSpPr>
          <p:nvPr/>
        </p:nvSpPr>
        <p:spPr bwMode="auto">
          <a:xfrm>
            <a:off x="1066800" y="4343400"/>
            <a:ext cx="2255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CFF17"/>
                </a:solidFill>
              </a:rPr>
              <a:t>Sine Wave Grating</a:t>
            </a:r>
          </a:p>
          <a:p>
            <a:r>
              <a:rPr lang="en-US" sz="2000" b="1">
                <a:solidFill>
                  <a:srgbClr val="FCFF17"/>
                </a:solidFill>
              </a:rPr>
              <a:t>Changes Slowly</a:t>
            </a:r>
            <a:endParaRPr lang="en-US"/>
          </a:p>
        </p:txBody>
      </p:sp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762000" y="1981200"/>
            <a:ext cx="2566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CFF17"/>
                </a:solidFill>
              </a:rPr>
              <a:t>Square Wave Grating</a:t>
            </a:r>
          </a:p>
          <a:p>
            <a:r>
              <a:rPr lang="en-US" sz="2000" b="1">
                <a:solidFill>
                  <a:srgbClr val="FCFF17"/>
                </a:solidFill>
              </a:rPr>
              <a:t>Changes Abruptly</a:t>
            </a:r>
            <a:endParaRPr lang="en-US"/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990600"/>
          </a:xfrm>
          <a:noFill/>
          <a:ln/>
        </p:spPr>
        <p:txBody>
          <a:bodyPr/>
          <a:lstStyle/>
          <a:p>
            <a:r>
              <a:rPr lang="en-US" sz="3600" b="1" u="sng">
                <a:solidFill>
                  <a:srgbClr val="FBFF00"/>
                </a:solidFill>
              </a:rPr>
              <a:t>Part 1: Waves &amp; Fourier Analysis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2795</TotalTime>
  <Words>1512</Words>
  <Application>Microsoft Office PowerPoint</Application>
  <PresentationFormat>On-screen Show (4:3)</PresentationFormat>
  <Paragraphs>442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Blank</vt:lpstr>
      <vt:lpstr>Outline Of Today’s Discussion</vt:lpstr>
      <vt:lpstr>Part 1</vt:lpstr>
      <vt:lpstr>Part 1: Waves &amp; Fourier Analysis</vt:lpstr>
      <vt:lpstr>PowerPoint Presentation</vt:lpstr>
      <vt:lpstr>PowerPoint Presentation</vt:lpstr>
      <vt:lpstr>PowerPoint Presentation</vt:lpstr>
      <vt:lpstr>PowerPoint Presentation</vt:lpstr>
      <vt:lpstr>Part 1: Waves &amp; Fourier Analysis</vt:lpstr>
      <vt:lpstr>Part 1: Waves &amp; Fourier Analysis</vt:lpstr>
      <vt:lpstr>Part 1: Waves &amp; Fourier Analysis</vt:lpstr>
      <vt:lpstr>PowerPoint Presentation</vt:lpstr>
      <vt:lpstr>PowerPoint Presentation</vt:lpstr>
      <vt:lpstr>PowerPoint Presentation</vt:lpstr>
      <vt:lpstr>Part 1: Waves &amp; Fourier Analysis</vt:lpstr>
      <vt:lpstr>PowerPoint Presentation</vt:lpstr>
      <vt:lpstr>PowerPoint Presentation</vt:lpstr>
      <vt:lpstr>Joseph (Jean Baptiste) Fourier</vt:lpstr>
      <vt:lpstr>Part 1: Waves &amp; Fourier Analysis</vt:lpstr>
      <vt:lpstr>PowerPoint Presentation</vt:lpstr>
      <vt:lpstr>PowerPoint Presentation</vt:lpstr>
      <vt:lpstr>PowerPoint Presentation</vt:lpstr>
      <vt:lpstr>Part 1: Waves &amp; Fourier Analysis</vt:lpstr>
      <vt:lpstr>PowerPoint Presentation</vt:lpstr>
      <vt:lpstr>PowerPoint Presentation</vt:lpstr>
      <vt:lpstr>PowerPoint Presentation</vt:lpstr>
      <vt:lpstr>Part 1: Waves &amp; Fourier Analysis</vt:lpstr>
      <vt:lpstr>PowerPoint Presentation</vt:lpstr>
      <vt:lpstr>Part 1: Waves &amp; Fourier Analysis</vt:lpstr>
      <vt:lpstr>Part 1: Waves &amp; Fourier Analysis</vt:lpstr>
      <vt:lpstr>Part 1: Waves &amp; Fourier Analysis</vt:lpstr>
      <vt:lpstr>PowerPoint Presentation</vt:lpstr>
      <vt:lpstr>Part 1: Waves &amp; Fourier Analysis</vt:lpstr>
      <vt:lpstr>PowerPoint Presentation</vt:lpstr>
      <vt:lpstr>PowerPoint Presentation</vt:lpstr>
      <vt:lpstr>Visual neurons respond best when  the size (SF) of the stimulus matches the size (SF) of the receptive field. </vt:lpstr>
      <vt:lpstr>V1 Is Organized By Spatial Frequency</vt:lpstr>
      <vt:lpstr>Part 1: Waves &amp; Fourier Analysis</vt:lpstr>
      <vt:lpstr>PowerPoint Presentation</vt:lpstr>
      <vt:lpstr>Sample Test Question</vt:lpstr>
      <vt:lpstr>Sample Test Question</vt:lpstr>
      <vt:lpstr>Sample Test Question</vt:lpstr>
      <vt:lpstr>Sample Test Question</vt:lpstr>
      <vt:lpstr>PowerPoint Presentation</vt:lpstr>
      <vt:lpstr>PowerPoint Presentation</vt:lpstr>
      <vt:lpstr>Part 2</vt:lpstr>
      <vt:lpstr>Part 2: The CSF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3</vt:lpstr>
      <vt:lpstr>Part 3: Metamers</vt:lpstr>
      <vt:lpstr>Part 3: Metamers</vt:lpstr>
      <vt:lpstr>Part 3: Metamers</vt:lpstr>
      <vt:lpstr>Part 3: Metamers</vt:lpstr>
      <vt:lpstr>PowerPoint Presentation</vt:lpstr>
      <vt:lpstr>Part 3: Metamers</vt:lpstr>
      <vt:lpstr>PowerPoint Presentation</vt:lpstr>
      <vt:lpstr>PowerPoint Presentation</vt:lpstr>
      <vt:lpstr>Part 3: Metamers</vt:lpstr>
      <vt:lpstr>PowerPoint Presentation</vt:lpstr>
      <vt:lpstr>Part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So, you can “fatigue” an orientation column, or a spatial frequency column! </vt:lpstr>
    </vt:vector>
  </TitlesOfParts>
  <Company>Computing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name Denison</dc:creator>
  <cp:lastModifiedBy>DUWindows7</cp:lastModifiedBy>
  <cp:revision>385</cp:revision>
  <dcterms:created xsi:type="dcterms:W3CDTF">2001-08-20T15:14:19Z</dcterms:created>
  <dcterms:modified xsi:type="dcterms:W3CDTF">2011-10-09T21:40:45Z</dcterms:modified>
</cp:coreProperties>
</file>